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2"/>
  </p:notesMasterIdLst>
  <p:handoutMasterIdLst>
    <p:handoutMasterId r:id="rId13"/>
  </p:handoutMasterIdLst>
  <p:sldIdLst>
    <p:sldId id="259" r:id="rId2"/>
    <p:sldId id="260" r:id="rId3"/>
    <p:sldId id="283" r:id="rId4"/>
    <p:sldId id="262" r:id="rId5"/>
    <p:sldId id="372" r:id="rId6"/>
    <p:sldId id="414" r:id="rId7"/>
    <p:sldId id="415" r:id="rId8"/>
    <p:sldId id="416" r:id="rId9"/>
    <p:sldId id="374" r:id="rId10"/>
    <p:sldId id="383" r:id="rId11"/>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94" autoAdjust="0"/>
    <p:restoredTop sz="96265" autoAdjust="0"/>
  </p:normalViewPr>
  <p:slideViewPr>
    <p:cSldViewPr snapToGrid="0">
      <p:cViewPr varScale="1">
        <p:scale>
          <a:sx n="110" d="100"/>
          <a:sy n="110" d="100"/>
        </p:scale>
        <p:origin x="330"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D2A65E-F34B-4DDE-9382-7108FE139876}" type="datetimeFigureOut">
              <a:rPr lang="sr-Latn-RS" smtClean="0"/>
              <a:t>26.6.2026.</a:t>
            </a:fld>
            <a:endParaRPr lang="sr-Latn-R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R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FABF049-5B26-46AA-8C93-4066DB4F31B7}" type="slidenum">
              <a:rPr lang="sr-Latn-RS" smtClean="0"/>
              <a:t>‹#›</a:t>
            </a:fld>
            <a:endParaRPr lang="sr-Latn-RS"/>
          </a:p>
        </p:txBody>
      </p:sp>
      <p:sp>
        <p:nvSpPr>
          <p:cNvPr id="6" name="hc" descr=" "/>
          <p:cNvSpPr txBox="1"/>
          <p:nvPr/>
        </p:nvSpPr>
        <p:spPr>
          <a:xfrm>
            <a:off x="0" y="0"/>
            <a:ext cx="6858000" cy="276999"/>
          </a:xfrm>
          <a:prstGeom prst="rect">
            <a:avLst/>
          </a:prstGeom>
          <a:noFill/>
        </p:spPr>
        <p:txBody>
          <a:bodyPr vert="horz" rtlCol="0">
            <a:spAutoFit/>
          </a:bodyPr>
          <a:lstStyle/>
          <a:p>
            <a:pPr algn="ctr"/>
            <a:r>
              <a:rPr lang="sr-Latn-RS" sz="1200">
                <a:solidFill>
                  <a:srgbClr val="000000"/>
                </a:solidFill>
                <a:latin typeface="Verdana" panose="020B0604030504040204" pitchFamily="34" charset="0"/>
              </a:rPr>
              <a:t> </a:t>
            </a:r>
          </a:p>
        </p:txBody>
      </p:sp>
    </p:spTree>
    <p:extLst>
      <p:ext uri="{BB962C8B-B14F-4D97-AF65-F5344CB8AC3E}">
        <p14:creationId xmlns:p14="http://schemas.microsoft.com/office/powerpoint/2010/main" val="5075842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97FF78-842C-4D1F-8907-6491CDD39BC5}" type="datetimeFigureOut">
              <a:rPr lang="sr-Latn-RS" smtClean="0"/>
              <a:t>26.6.2026.</a:t>
            </a:fld>
            <a:endParaRPr lang="sr-Latn-R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B787C4-1D57-4785-9A2A-80EB3F69C248}" type="slidenum">
              <a:rPr lang="sr-Latn-RS" smtClean="0"/>
              <a:t>‹#›</a:t>
            </a:fld>
            <a:endParaRPr lang="sr-Latn-RS"/>
          </a:p>
        </p:txBody>
      </p:sp>
      <p:sp>
        <p:nvSpPr>
          <p:cNvPr id="8" name="hc" descr=" "/>
          <p:cNvSpPr txBox="1"/>
          <p:nvPr/>
        </p:nvSpPr>
        <p:spPr>
          <a:xfrm>
            <a:off x="0" y="0"/>
            <a:ext cx="6858000" cy="276999"/>
          </a:xfrm>
          <a:prstGeom prst="rect">
            <a:avLst/>
          </a:prstGeom>
          <a:noFill/>
        </p:spPr>
        <p:txBody>
          <a:bodyPr vert="horz" rtlCol="0">
            <a:spAutoFit/>
          </a:bodyPr>
          <a:lstStyle/>
          <a:p>
            <a:pPr algn="ctr"/>
            <a:r>
              <a:rPr lang="sr-Latn-RS" sz="1200" b="0" i="0" u="none" baseline="0">
                <a:solidFill>
                  <a:srgbClr val="000000"/>
                </a:solidFill>
                <a:latin typeface="Verdana" panose="020B0604030504040204" pitchFamily="34" charset="0"/>
              </a:rPr>
              <a:t> </a:t>
            </a:r>
          </a:p>
        </p:txBody>
      </p:sp>
    </p:spTree>
    <p:extLst>
      <p:ext uri="{BB962C8B-B14F-4D97-AF65-F5344CB8AC3E}">
        <p14:creationId xmlns:p14="http://schemas.microsoft.com/office/powerpoint/2010/main" val="410642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1</a:t>
            </a:fld>
            <a:endParaRPr lang="sr-Latn-RS"/>
          </a:p>
        </p:txBody>
      </p:sp>
    </p:spTree>
    <p:extLst>
      <p:ext uri="{BB962C8B-B14F-4D97-AF65-F5344CB8AC3E}">
        <p14:creationId xmlns:p14="http://schemas.microsoft.com/office/powerpoint/2010/main" val="3234215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10</a:t>
            </a:fld>
            <a:endParaRPr lang="sr-Latn-RS"/>
          </a:p>
        </p:txBody>
      </p:sp>
    </p:spTree>
    <p:extLst>
      <p:ext uri="{BB962C8B-B14F-4D97-AF65-F5344CB8AC3E}">
        <p14:creationId xmlns:p14="http://schemas.microsoft.com/office/powerpoint/2010/main" val="1134143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2</a:t>
            </a:fld>
            <a:endParaRPr lang="sr-Latn-RS"/>
          </a:p>
        </p:txBody>
      </p:sp>
    </p:spTree>
    <p:extLst>
      <p:ext uri="{BB962C8B-B14F-4D97-AF65-F5344CB8AC3E}">
        <p14:creationId xmlns:p14="http://schemas.microsoft.com/office/powerpoint/2010/main" val="2354467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3</a:t>
            </a:fld>
            <a:endParaRPr lang="sr-Latn-RS"/>
          </a:p>
        </p:txBody>
      </p:sp>
    </p:spTree>
    <p:extLst>
      <p:ext uri="{BB962C8B-B14F-4D97-AF65-F5344CB8AC3E}">
        <p14:creationId xmlns:p14="http://schemas.microsoft.com/office/powerpoint/2010/main" val="492269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4</a:t>
            </a:fld>
            <a:endParaRPr lang="sr-Latn-RS"/>
          </a:p>
        </p:txBody>
      </p:sp>
    </p:spTree>
    <p:extLst>
      <p:ext uri="{BB962C8B-B14F-4D97-AF65-F5344CB8AC3E}">
        <p14:creationId xmlns:p14="http://schemas.microsoft.com/office/powerpoint/2010/main" val="1473828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5</a:t>
            </a:fld>
            <a:endParaRPr lang="sr-Latn-RS"/>
          </a:p>
        </p:txBody>
      </p:sp>
    </p:spTree>
    <p:extLst>
      <p:ext uri="{BB962C8B-B14F-4D97-AF65-F5344CB8AC3E}">
        <p14:creationId xmlns:p14="http://schemas.microsoft.com/office/powerpoint/2010/main" val="2063255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6</a:t>
            </a:fld>
            <a:endParaRPr lang="sr-Latn-RS"/>
          </a:p>
        </p:txBody>
      </p:sp>
    </p:spTree>
    <p:extLst>
      <p:ext uri="{BB962C8B-B14F-4D97-AF65-F5344CB8AC3E}">
        <p14:creationId xmlns:p14="http://schemas.microsoft.com/office/powerpoint/2010/main" val="3281653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7</a:t>
            </a:fld>
            <a:endParaRPr lang="sr-Latn-RS"/>
          </a:p>
        </p:txBody>
      </p:sp>
    </p:spTree>
    <p:extLst>
      <p:ext uri="{BB962C8B-B14F-4D97-AF65-F5344CB8AC3E}">
        <p14:creationId xmlns:p14="http://schemas.microsoft.com/office/powerpoint/2010/main" val="2932228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8</a:t>
            </a:fld>
            <a:endParaRPr lang="sr-Latn-RS"/>
          </a:p>
        </p:txBody>
      </p:sp>
    </p:spTree>
    <p:extLst>
      <p:ext uri="{BB962C8B-B14F-4D97-AF65-F5344CB8AC3E}">
        <p14:creationId xmlns:p14="http://schemas.microsoft.com/office/powerpoint/2010/main" val="3514872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10"/>
          </p:nvPr>
        </p:nvSpPr>
        <p:spPr/>
        <p:txBody>
          <a:bodyPr/>
          <a:lstStyle/>
          <a:p>
            <a:fld id="{5AB787C4-1D57-4785-9A2A-80EB3F69C248}" type="slidenum">
              <a:rPr lang="sr-Latn-RS" smtClean="0"/>
              <a:t>9</a:t>
            </a:fld>
            <a:endParaRPr lang="sr-Latn-RS"/>
          </a:p>
        </p:txBody>
      </p:sp>
    </p:spTree>
    <p:extLst>
      <p:ext uri="{BB962C8B-B14F-4D97-AF65-F5344CB8AC3E}">
        <p14:creationId xmlns:p14="http://schemas.microsoft.com/office/powerpoint/2010/main" val="2600255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r-Latn-R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r-Latn-RS"/>
          </a:p>
        </p:txBody>
      </p:sp>
      <p:sp>
        <p:nvSpPr>
          <p:cNvPr id="4" name="Date Placeholder 3"/>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3688CF20-CFAA-4DDD-A094-EC163FA3F021}" type="slidenum">
              <a:rPr lang="sr-Latn-RS" smtClean="0"/>
              <a:t>‹#›</a:t>
            </a:fld>
            <a:endParaRPr lang="sr-Latn-RS"/>
          </a:p>
        </p:txBody>
      </p:sp>
      <p:sp>
        <p:nvSpPr>
          <p:cNvPr id="7" name="hc" descr=" "/>
          <p:cNvSpPr txBox="1"/>
          <p:nvPr userDrawn="1"/>
        </p:nvSpPr>
        <p:spPr>
          <a:xfrm>
            <a:off x="0" y="0"/>
            <a:ext cx="12192000" cy="276999"/>
          </a:xfrm>
          <a:prstGeom prst="rect">
            <a:avLst/>
          </a:prstGeom>
          <a:noFill/>
        </p:spPr>
        <p:txBody>
          <a:bodyPr vert="horz" rtlCol="0">
            <a:spAutoFit/>
          </a:bodyPr>
          <a:lstStyle/>
          <a:p>
            <a:pPr algn="ctr"/>
            <a:r>
              <a:rPr lang="sr-Latn-RS" sz="1200" b="0" i="0" u="none" baseline="0">
                <a:solidFill>
                  <a:srgbClr val="000000"/>
                </a:solidFill>
                <a:latin typeface="Verdana" panose="020B0604030504040204" pitchFamily="34" charset="0"/>
              </a:rPr>
              <a:t> </a:t>
            </a:r>
          </a:p>
        </p:txBody>
      </p:sp>
    </p:spTree>
    <p:extLst>
      <p:ext uri="{BB962C8B-B14F-4D97-AF65-F5344CB8AC3E}">
        <p14:creationId xmlns:p14="http://schemas.microsoft.com/office/powerpoint/2010/main" val="4078677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185297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r-Latn-R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32258553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Текст">
    <p:spTree>
      <p:nvGrpSpPr>
        <p:cNvPr id="1" name=""/>
        <p:cNvGrpSpPr/>
        <p:nvPr/>
      </p:nvGrpSpPr>
      <p:grpSpPr>
        <a:xfrm>
          <a:off x="0" y="0"/>
          <a:ext cx="0" cy="0"/>
          <a:chOff x="0" y="0"/>
          <a:chExt cx="0" cy="0"/>
        </a:xfrm>
      </p:grpSpPr>
      <p:sp>
        <p:nvSpPr>
          <p:cNvPr id="12" name="Rectangle 11"/>
          <p:cNvSpPr/>
          <p:nvPr userDrawn="1"/>
        </p:nvSpPr>
        <p:spPr>
          <a:xfrm>
            <a:off x="0" y="-2"/>
            <a:ext cx="12192000" cy="850394"/>
          </a:xfrm>
          <a:prstGeom prst="rect">
            <a:avLst/>
          </a:prstGeom>
          <a:solidFill>
            <a:srgbClr val="175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p:cNvSpPr>
            <a:spLocks noGrp="1"/>
          </p:cNvSpPr>
          <p:nvPr userDrawn="1">
            <p:ph type="title" hasCustomPrompt="1"/>
          </p:nvPr>
        </p:nvSpPr>
        <p:spPr>
          <a:xfrm>
            <a:off x="304800" y="9144"/>
            <a:ext cx="11554691" cy="850392"/>
          </a:xfrm>
          <a:prstGeom prst="rect">
            <a:avLst/>
          </a:prstGeom>
        </p:spPr>
        <p:txBody>
          <a:bodyPr anchor="ctr" anchorCtr="0">
            <a:noAutofit/>
          </a:bodyPr>
          <a:lstStyle>
            <a:lvl1pPr>
              <a:defRPr sz="2800" baseline="0">
                <a:solidFill>
                  <a:schemeClr val="bg1"/>
                </a:solidFill>
                <a:latin typeface="+mn-lt"/>
              </a:defRPr>
            </a:lvl1pPr>
          </a:lstStyle>
          <a:p>
            <a:r>
              <a:rPr lang="sr-Latn-RS" dirty="0"/>
              <a:t>Naslov slajda – tekst</a:t>
            </a:r>
            <a:br>
              <a:rPr lang="en-US" dirty="0"/>
            </a:br>
            <a:r>
              <a:rPr lang="en-US" dirty="0" err="1"/>
              <a:t>Podnaslov</a:t>
            </a:r>
            <a:endParaRPr lang="en-US" dirty="0"/>
          </a:p>
        </p:txBody>
      </p:sp>
      <p:sp>
        <p:nvSpPr>
          <p:cNvPr id="14" name="Text Placeholder 13"/>
          <p:cNvSpPr>
            <a:spLocks noGrp="1"/>
          </p:cNvSpPr>
          <p:nvPr userDrawn="1">
            <p:ph type="body" sz="quarter" idx="13" hasCustomPrompt="1"/>
          </p:nvPr>
        </p:nvSpPr>
        <p:spPr>
          <a:xfrm>
            <a:off x="304799" y="1016001"/>
            <a:ext cx="11554691" cy="5257800"/>
          </a:xfrm>
          <a:prstGeom prst="rect">
            <a:avLst/>
          </a:prstGeom>
        </p:spPr>
        <p:txBody>
          <a:bodyPr>
            <a:normAutofit/>
          </a:bodyPr>
          <a:lstStyle>
            <a:lvl1pPr marL="0" indent="0">
              <a:lnSpc>
                <a:spcPct val="90000"/>
              </a:lnSpc>
              <a:spcBef>
                <a:spcPts val="450"/>
              </a:spcBef>
              <a:buFont typeface="Arial" panose="020B0604020202020204" pitchFamily="34" charset="0"/>
              <a:buNone/>
              <a:defRPr sz="2400" b="0" baseline="0">
                <a:solidFill>
                  <a:srgbClr val="1754A5"/>
                </a:solidFill>
              </a:defRPr>
            </a:lvl1pPr>
          </a:lstStyle>
          <a:p>
            <a:pPr lvl="0"/>
            <a:r>
              <a:rPr lang="en-US" dirty="0"/>
              <a:t>Lorem ipsum dolor sit</a:t>
            </a:r>
            <a:endParaRPr lang="sr-Cyrl-RS" dirty="0"/>
          </a:p>
        </p:txBody>
      </p:sp>
      <p:sp>
        <p:nvSpPr>
          <p:cNvPr id="15" name="Rectangle 14"/>
          <p:cNvSpPr/>
          <p:nvPr userDrawn="1"/>
        </p:nvSpPr>
        <p:spPr>
          <a:xfrm>
            <a:off x="886968" y="6432657"/>
            <a:ext cx="9266315" cy="432000"/>
          </a:xfrm>
          <a:prstGeom prst="rect">
            <a:avLst/>
          </a:prstGeom>
          <a:solidFill>
            <a:srgbClr val="EAEB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p:cNvSpPr/>
          <p:nvPr userDrawn="1"/>
        </p:nvSpPr>
        <p:spPr>
          <a:xfrm>
            <a:off x="10156723" y="6432657"/>
            <a:ext cx="2035277" cy="432000"/>
          </a:xfrm>
          <a:prstGeom prst="rect">
            <a:avLst/>
          </a:prstGeom>
          <a:solidFill>
            <a:srgbClr val="E21B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Rectangle 16"/>
          <p:cNvSpPr/>
          <p:nvPr userDrawn="1"/>
        </p:nvSpPr>
        <p:spPr>
          <a:xfrm>
            <a:off x="0" y="6432657"/>
            <a:ext cx="886968" cy="432000"/>
          </a:xfrm>
          <a:prstGeom prst="rect">
            <a:avLst/>
          </a:prstGeom>
          <a:solidFill>
            <a:srgbClr val="175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0" name="Slide Number Placeholder 5"/>
          <p:cNvSpPr>
            <a:spLocks noGrp="1"/>
          </p:cNvSpPr>
          <p:nvPr>
            <p:ph type="sldNum" sz="quarter" idx="12"/>
          </p:nvPr>
        </p:nvSpPr>
        <p:spPr>
          <a:xfrm>
            <a:off x="173178" y="6467691"/>
            <a:ext cx="526473" cy="365125"/>
          </a:xfrm>
          <a:prstGeom prst="rect">
            <a:avLst/>
          </a:prstGeom>
        </p:spPr>
        <p:txBody>
          <a:bodyPr/>
          <a:lstStyle>
            <a:lvl1pPr algn="ctr">
              <a:defRPr sz="1350">
                <a:solidFill>
                  <a:schemeClr val="bg1"/>
                </a:solidFill>
              </a:defRPr>
            </a:lvl1pPr>
          </a:lstStyle>
          <a:p>
            <a:fld id="{44930828-9CE0-4878-87A7-5F8B23242B1A}" type="slidenum">
              <a:rPr lang="en-US" smtClean="0"/>
              <a:pPr/>
              <a:t>‹#›</a:t>
            </a:fld>
            <a:endParaRPr lang="en-US" dirty="0"/>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t="30486" b="31823"/>
          <a:stretch/>
        </p:blipFill>
        <p:spPr>
          <a:xfrm>
            <a:off x="10072376" y="6479718"/>
            <a:ext cx="2160000" cy="302929"/>
          </a:xfrm>
          <a:prstGeom prst="rect">
            <a:avLst/>
          </a:prstGeom>
        </p:spPr>
      </p:pic>
    </p:spTree>
    <p:extLst>
      <p:ext uri="{BB962C8B-B14F-4D97-AF65-F5344CB8AC3E}">
        <p14:creationId xmlns:p14="http://schemas.microsoft.com/office/powerpoint/2010/main" val="1988363604"/>
      </p:ext>
    </p:extLst>
  </p:cSld>
  <p:clrMapOvr>
    <a:masterClrMapping/>
  </p:clrMapOvr>
  <p:hf hdr="0" ftr="0" dt="0"/>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НАСЛОВНИ СЛАЈД">
    <p:spTree>
      <p:nvGrpSpPr>
        <p:cNvPr id="1" name=""/>
        <p:cNvGrpSpPr/>
        <p:nvPr/>
      </p:nvGrpSpPr>
      <p:grpSpPr>
        <a:xfrm>
          <a:off x="0" y="0"/>
          <a:ext cx="0" cy="0"/>
          <a:chOff x="0" y="0"/>
          <a:chExt cx="0" cy="0"/>
        </a:xfrm>
      </p:grpSpPr>
      <p:grpSp>
        <p:nvGrpSpPr>
          <p:cNvPr id="8" name="Group 7"/>
          <p:cNvGrpSpPr/>
          <p:nvPr userDrawn="1"/>
        </p:nvGrpSpPr>
        <p:grpSpPr>
          <a:xfrm>
            <a:off x="1133909" y="1"/>
            <a:ext cx="11058092" cy="6375733"/>
            <a:chOff x="2779815" y="165263"/>
            <a:chExt cx="8293569" cy="6375733"/>
          </a:xfrm>
        </p:grpSpPr>
        <p:sp>
          <p:nvSpPr>
            <p:cNvPr id="9" name="Rectangle 8"/>
            <p:cNvSpPr/>
            <p:nvPr userDrawn="1"/>
          </p:nvSpPr>
          <p:spPr>
            <a:xfrm>
              <a:off x="2779815" y="165263"/>
              <a:ext cx="6610688" cy="5513161"/>
            </a:xfrm>
            <a:prstGeom prst="rect">
              <a:avLst/>
            </a:prstGeom>
            <a:solidFill>
              <a:srgbClr val="E21B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p:cNvSpPr/>
            <p:nvPr userDrawn="1"/>
          </p:nvSpPr>
          <p:spPr>
            <a:xfrm>
              <a:off x="3721322" y="5234283"/>
              <a:ext cx="5669181" cy="1306713"/>
            </a:xfrm>
            <a:prstGeom prst="rect">
              <a:avLst/>
            </a:prstGeom>
            <a:solidFill>
              <a:srgbClr val="175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p:cNvSpPr/>
            <p:nvPr userDrawn="1"/>
          </p:nvSpPr>
          <p:spPr>
            <a:xfrm>
              <a:off x="9390502" y="5217092"/>
              <a:ext cx="1682882" cy="1323904"/>
            </a:xfrm>
            <a:prstGeom prst="rect">
              <a:avLst/>
            </a:prstGeom>
            <a:solidFill>
              <a:srgbClr val="EAEB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0" dirty="0">
                  <a:solidFill>
                    <a:srgbClr val="1754A5"/>
                  </a:solidFill>
                </a:rPr>
                <a:t>NIS.EU</a:t>
              </a:r>
            </a:p>
          </p:txBody>
        </p:sp>
      </p:grpSp>
      <p:sp>
        <p:nvSpPr>
          <p:cNvPr id="2" name="Title 1"/>
          <p:cNvSpPr>
            <a:spLocks noGrp="1"/>
          </p:cNvSpPr>
          <p:nvPr>
            <p:ph type="ctrTitle" hasCustomPrompt="1"/>
          </p:nvPr>
        </p:nvSpPr>
        <p:spPr>
          <a:xfrm>
            <a:off x="2377059" y="1122363"/>
            <a:ext cx="7000592" cy="2387600"/>
          </a:xfrm>
          <a:prstGeom prst="rect">
            <a:avLst/>
          </a:prstGeom>
        </p:spPr>
        <p:txBody>
          <a:bodyPr anchor="b">
            <a:normAutofit/>
          </a:bodyPr>
          <a:lstStyle>
            <a:lvl1pPr algn="l">
              <a:defRPr sz="4000" baseline="0">
                <a:solidFill>
                  <a:schemeClr val="bg1"/>
                </a:solidFill>
                <a:latin typeface="Calibri" panose="020F0502020204030204" pitchFamily="34" charset="0"/>
              </a:defRPr>
            </a:lvl1pPr>
          </a:lstStyle>
          <a:p>
            <a:r>
              <a:rPr lang="sr-Latn-RS" dirty="0"/>
              <a:t>Glavni naslov</a:t>
            </a:r>
            <a:endParaRPr lang="en-US" dirty="0"/>
          </a:p>
        </p:txBody>
      </p:sp>
      <p:sp>
        <p:nvSpPr>
          <p:cNvPr id="3" name="Subtitle 2"/>
          <p:cNvSpPr>
            <a:spLocks noGrp="1"/>
          </p:cNvSpPr>
          <p:nvPr>
            <p:ph type="subTitle" idx="1" hasCustomPrompt="1"/>
          </p:nvPr>
        </p:nvSpPr>
        <p:spPr>
          <a:xfrm>
            <a:off x="2377059" y="3602038"/>
            <a:ext cx="7000592" cy="1030288"/>
          </a:xfrm>
          <a:prstGeom prst="rect">
            <a:avLst/>
          </a:prstGeom>
        </p:spPr>
        <p:txBody>
          <a:bodyPr>
            <a:normAutofit/>
          </a:bodyPr>
          <a:lstStyle>
            <a:lvl1pPr marL="0" indent="0" algn="l">
              <a:buNone/>
              <a:defRPr sz="24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sr-Latn-RS" dirty="0"/>
              <a:t>Podnaslov</a:t>
            </a:r>
            <a:endParaRPr lang="en-US" dirty="0"/>
          </a:p>
        </p:txBody>
      </p:sp>
      <p:sp>
        <p:nvSpPr>
          <p:cNvPr id="12" name="Text Placeholder 11"/>
          <p:cNvSpPr>
            <a:spLocks noGrp="1"/>
          </p:cNvSpPr>
          <p:nvPr>
            <p:ph type="body" sz="quarter" idx="10" hasCustomPrompt="1"/>
          </p:nvPr>
        </p:nvSpPr>
        <p:spPr>
          <a:xfrm>
            <a:off x="2880300" y="5273232"/>
            <a:ext cx="5855624" cy="180000"/>
          </a:xfrm>
          <a:prstGeom prst="rect">
            <a:avLst/>
          </a:prstGeom>
        </p:spPr>
        <p:txBody>
          <a:bodyPr anchor="ctr">
            <a:noAutofit/>
          </a:bodyPr>
          <a:lstStyle>
            <a:lvl1pPr marL="0" indent="0">
              <a:buNone/>
              <a:defRPr sz="1400">
                <a:solidFill>
                  <a:schemeClr val="bg1"/>
                </a:solidFill>
              </a:defRPr>
            </a:lvl1pPr>
            <a:lvl2pPr marL="342900" indent="0">
              <a:buNone/>
              <a:defRPr/>
            </a:lvl2pPr>
          </a:lstStyle>
          <a:p>
            <a:pPr lvl="0"/>
            <a:r>
              <a:rPr lang="sr-Latn-RS" dirty="0"/>
              <a:t>Datum</a:t>
            </a:r>
            <a:endParaRPr lang="en-US" dirty="0"/>
          </a:p>
        </p:txBody>
      </p:sp>
      <p:sp>
        <p:nvSpPr>
          <p:cNvPr id="13" name="Text Placeholder 11"/>
          <p:cNvSpPr>
            <a:spLocks noGrp="1"/>
          </p:cNvSpPr>
          <p:nvPr>
            <p:ph type="body" sz="quarter" idx="11" hasCustomPrompt="1"/>
          </p:nvPr>
        </p:nvSpPr>
        <p:spPr>
          <a:xfrm>
            <a:off x="2880300" y="5499095"/>
            <a:ext cx="5855624" cy="180000"/>
          </a:xfrm>
          <a:prstGeom prst="rect">
            <a:avLst/>
          </a:prstGeom>
        </p:spPr>
        <p:txBody>
          <a:bodyPr anchor="ctr">
            <a:noAutofit/>
          </a:bodyPr>
          <a:lstStyle>
            <a:lvl1pPr marL="0" indent="0">
              <a:buNone/>
              <a:defRPr sz="1400">
                <a:solidFill>
                  <a:schemeClr val="bg1"/>
                </a:solidFill>
              </a:defRPr>
            </a:lvl1pPr>
            <a:lvl2pPr marL="342900" indent="0">
              <a:buNone/>
              <a:defRPr/>
            </a:lvl2pPr>
          </a:lstStyle>
          <a:p>
            <a:pPr lvl="0"/>
            <a:r>
              <a:rPr lang="sr-Latn-RS" dirty="0"/>
              <a:t>Ime i prezime</a:t>
            </a:r>
            <a:endParaRPr lang="en-US" dirty="0"/>
          </a:p>
        </p:txBody>
      </p:sp>
      <p:sp>
        <p:nvSpPr>
          <p:cNvPr id="16" name="Text Placeholder 11"/>
          <p:cNvSpPr>
            <a:spLocks noGrp="1"/>
          </p:cNvSpPr>
          <p:nvPr>
            <p:ph type="body" sz="quarter" idx="12" hasCustomPrompt="1"/>
          </p:nvPr>
        </p:nvSpPr>
        <p:spPr>
          <a:xfrm>
            <a:off x="2880300" y="5724957"/>
            <a:ext cx="5855624" cy="180000"/>
          </a:xfrm>
          <a:prstGeom prst="rect">
            <a:avLst/>
          </a:prstGeom>
        </p:spPr>
        <p:txBody>
          <a:bodyPr anchor="ctr">
            <a:noAutofit/>
          </a:bodyPr>
          <a:lstStyle>
            <a:lvl1pPr marL="0" indent="0">
              <a:buNone/>
              <a:defRPr sz="1400">
                <a:solidFill>
                  <a:schemeClr val="bg1"/>
                </a:solidFill>
              </a:defRPr>
            </a:lvl1pPr>
            <a:lvl2pPr marL="342900" indent="0">
              <a:buNone/>
              <a:defRPr/>
            </a:lvl2pPr>
          </a:lstStyle>
          <a:p>
            <a:pPr lvl="0"/>
            <a:r>
              <a:rPr lang="sr-Latn-RS" dirty="0"/>
              <a:t>Poslovna jedinica</a:t>
            </a:r>
            <a:endParaRPr lang="en-US" dirty="0"/>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87615" t="81642" r="3431" b="10734"/>
          <a:stretch/>
        </p:blipFill>
        <p:spPr>
          <a:xfrm>
            <a:off x="10415506" y="5450495"/>
            <a:ext cx="1260377" cy="454463"/>
          </a:xfrm>
          <a:prstGeom prst="rect">
            <a:avLst/>
          </a:prstGeom>
        </p:spPr>
      </p:pic>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t="30486" b="31823"/>
          <a:stretch/>
        </p:blipFill>
        <p:spPr>
          <a:xfrm>
            <a:off x="1085140" y="498755"/>
            <a:ext cx="4512000" cy="632787"/>
          </a:xfrm>
          <a:prstGeom prst="rect">
            <a:avLst/>
          </a:prstGeom>
        </p:spPr>
      </p:pic>
    </p:spTree>
    <p:extLst>
      <p:ext uri="{BB962C8B-B14F-4D97-AF65-F5344CB8AC3E}">
        <p14:creationId xmlns:p14="http://schemas.microsoft.com/office/powerpoint/2010/main" val="3386953390"/>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1078324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r-Latn-R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108013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5" name="Date Placeholder 4"/>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3525296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r-Latn-R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7" name="Date Placeholder 6"/>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336664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Date Placeholder 2"/>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822188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4215822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r-Latn-R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3109843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r-Latn-R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1C54FAD-B1C9-4FC7-8DFD-065458E91B0A}" type="datetimeFigureOut">
              <a:rPr lang="sr-Latn-RS" smtClean="0"/>
              <a:t>26.6.2026.</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3688CF20-CFAA-4DDD-A094-EC163FA3F021}" type="slidenum">
              <a:rPr lang="sr-Latn-RS" smtClean="0"/>
              <a:t>‹#›</a:t>
            </a:fld>
            <a:endParaRPr lang="sr-Latn-RS"/>
          </a:p>
        </p:txBody>
      </p:sp>
    </p:spTree>
    <p:extLst>
      <p:ext uri="{BB962C8B-B14F-4D97-AF65-F5344CB8AC3E}">
        <p14:creationId xmlns:p14="http://schemas.microsoft.com/office/powerpoint/2010/main" val="1503149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r-Latn-R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C54FAD-B1C9-4FC7-8DFD-065458E91B0A}" type="datetimeFigureOut">
              <a:rPr lang="sr-Latn-RS" smtClean="0"/>
              <a:t>26.6.2026.</a:t>
            </a:fld>
            <a:endParaRPr lang="sr-Latn-R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88CF20-CFAA-4DDD-A094-EC163FA3F021}" type="slidenum">
              <a:rPr lang="sr-Latn-RS" smtClean="0"/>
              <a:t>‹#›</a:t>
            </a:fld>
            <a:endParaRPr lang="sr-Latn-RS"/>
          </a:p>
        </p:txBody>
      </p:sp>
      <p:sp>
        <p:nvSpPr>
          <p:cNvPr id="7" name="hc" descr=" "/>
          <p:cNvSpPr txBox="1"/>
          <p:nvPr userDrawn="1"/>
        </p:nvSpPr>
        <p:spPr>
          <a:xfrm>
            <a:off x="0" y="0"/>
            <a:ext cx="12192000" cy="276999"/>
          </a:xfrm>
          <a:prstGeom prst="rect">
            <a:avLst/>
          </a:prstGeom>
          <a:noFill/>
        </p:spPr>
        <p:txBody>
          <a:bodyPr vert="horz" rtlCol="0">
            <a:spAutoFit/>
          </a:bodyPr>
          <a:lstStyle/>
          <a:p>
            <a:pPr algn="ctr"/>
            <a:r>
              <a:rPr lang="sr-Latn-RS" sz="1200" b="0" i="0" u="none" baseline="0">
                <a:solidFill>
                  <a:srgbClr val="000000"/>
                </a:solidFill>
                <a:latin typeface="Verdana" panose="020B0604030504040204" pitchFamily="34" charset="0"/>
              </a:rPr>
              <a:t> </a:t>
            </a:r>
          </a:p>
        </p:txBody>
      </p:sp>
    </p:spTree>
    <p:extLst>
      <p:ext uri="{BB962C8B-B14F-4D97-AF65-F5344CB8AC3E}">
        <p14:creationId xmlns:p14="http://schemas.microsoft.com/office/powerpoint/2010/main" val="797706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Calibri"/>
                <a:cs typeface="Calibri"/>
              </a:rPr>
              <a:t>Enterprise Applications Management Support</a:t>
            </a:r>
            <a:endParaRPr lang="en-US" noProof="0" dirty="0"/>
          </a:p>
        </p:txBody>
      </p:sp>
      <p:sp>
        <p:nvSpPr>
          <p:cNvPr id="3" name="Subtitle 2"/>
          <p:cNvSpPr>
            <a:spLocks noGrp="1"/>
          </p:cNvSpPr>
          <p:nvPr>
            <p:ph type="subTitle" idx="1"/>
          </p:nvPr>
        </p:nvSpPr>
        <p:spPr/>
        <p:txBody>
          <a:bodyPr/>
          <a:lstStyle/>
          <a:p>
            <a:r>
              <a:rPr lang="en-US" noProof="0" dirty="0">
                <a:cs typeface="Calibri"/>
              </a:rPr>
              <a:t>Future Model of Operation SAP </a:t>
            </a:r>
            <a:r>
              <a:rPr lang="sr-Latn-RS" noProof="0" dirty="0">
                <a:cs typeface="Calibri"/>
              </a:rPr>
              <a:t>SRM </a:t>
            </a:r>
            <a:r>
              <a:rPr lang="en-US" noProof="0" dirty="0">
                <a:cs typeface="Calibri"/>
              </a:rPr>
              <a:t>KPIs &amp; SLAs</a:t>
            </a:r>
            <a:r>
              <a:rPr lang="sr-Latn-RS" noProof="0" dirty="0">
                <a:cs typeface="Calibri"/>
              </a:rPr>
              <a:t> (LOT5 </a:t>
            </a:r>
            <a:r>
              <a:rPr lang="sr-Latn-RS" noProof="0" dirty="0" err="1">
                <a:cs typeface="Calibri"/>
              </a:rPr>
              <a:t>and</a:t>
            </a:r>
            <a:r>
              <a:rPr lang="sr-Latn-RS" noProof="0">
                <a:cs typeface="Calibri"/>
              </a:rPr>
              <a:t> LOT6)</a:t>
            </a:r>
            <a:r>
              <a:rPr lang="en-US" noProof="0">
                <a:cs typeface="Calibri"/>
              </a:rPr>
              <a:t> </a:t>
            </a:r>
            <a:endParaRPr lang="en-US" noProof="0" dirty="0">
              <a:cs typeface="Calibri"/>
            </a:endParaRPr>
          </a:p>
        </p:txBody>
      </p:sp>
      <p:sp>
        <p:nvSpPr>
          <p:cNvPr id="9" name="Text Placeholder 8"/>
          <p:cNvSpPr>
            <a:spLocks noGrp="1"/>
          </p:cNvSpPr>
          <p:nvPr>
            <p:ph type="body" sz="quarter" idx="10"/>
          </p:nvPr>
        </p:nvSpPr>
        <p:spPr/>
        <p:txBody>
          <a:bodyPr/>
          <a:lstStyle/>
          <a:p>
            <a:r>
              <a:rPr lang="en-US" noProof="0" dirty="0"/>
              <a:t>April </a:t>
            </a:r>
            <a:r>
              <a:rPr lang="sr-Latn-RS" noProof="0" dirty="0"/>
              <a:t>2026</a:t>
            </a:r>
            <a:endParaRPr lang="en-US" noProof="0" dirty="0"/>
          </a:p>
        </p:txBody>
      </p:sp>
      <p:sp>
        <p:nvSpPr>
          <p:cNvPr id="10" name="Text Placeholder 9"/>
          <p:cNvSpPr>
            <a:spLocks noGrp="1"/>
          </p:cNvSpPr>
          <p:nvPr>
            <p:ph type="body" sz="quarter" idx="11"/>
          </p:nvPr>
        </p:nvSpPr>
        <p:spPr/>
        <p:txBody>
          <a:bodyPr/>
          <a:lstStyle/>
          <a:p>
            <a:r>
              <a:rPr lang="en-US" noProof="0" dirty="0"/>
              <a:t>Dragan </a:t>
            </a:r>
            <a:r>
              <a:rPr lang="en-US" noProof="0" dirty="0" err="1"/>
              <a:t>Malešević</a:t>
            </a:r>
            <a:endParaRPr lang="en-US" noProof="0" dirty="0"/>
          </a:p>
        </p:txBody>
      </p:sp>
      <p:sp>
        <p:nvSpPr>
          <p:cNvPr id="11" name="Text Placeholder 10"/>
          <p:cNvSpPr>
            <a:spLocks noGrp="1"/>
          </p:cNvSpPr>
          <p:nvPr>
            <p:ph type="body" sz="quarter" idx="12"/>
          </p:nvPr>
        </p:nvSpPr>
        <p:spPr>
          <a:xfrm>
            <a:off x="3684225" y="5724957"/>
            <a:ext cx="4614062" cy="160688"/>
          </a:xfrm>
        </p:spPr>
        <p:txBody>
          <a:bodyPr/>
          <a:lstStyle/>
          <a:p>
            <a:r>
              <a:rPr lang="en-US" noProof="0" dirty="0"/>
              <a:t>Sektor za IT </a:t>
            </a:r>
            <a:r>
              <a:rPr lang="en-US" noProof="0" dirty="0" err="1"/>
              <a:t>analizu</a:t>
            </a:r>
            <a:r>
              <a:rPr lang="en-US" noProof="0" dirty="0"/>
              <a:t> i </a:t>
            </a:r>
            <a:r>
              <a:rPr lang="en-US" noProof="0" dirty="0" err="1"/>
              <a:t>podršku</a:t>
            </a:r>
            <a:r>
              <a:rPr lang="en-US" noProof="0" dirty="0"/>
              <a:t> SAP i BI </a:t>
            </a:r>
            <a:r>
              <a:rPr lang="en-US" noProof="0" dirty="0" err="1"/>
              <a:t>sistema</a:t>
            </a:r>
            <a:r>
              <a:rPr lang="en-US" noProof="0" dirty="0"/>
              <a:t>, Direkcija za IT</a:t>
            </a:r>
          </a:p>
        </p:txBody>
      </p:sp>
    </p:spTree>
    <p:extLst>
      <p:ext uri="{BB962C8B-B14F-4D97-AF65-F5344CB8AC3E}">
        <p14:creationId xmlns:p14="http://schemas.microsoft.com/office/powerpoint/2010/main" val="3545351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0"/>
            <a:ext cx="11273246" cy="850392"/>
          </a:xfrm>
        </p:spPr>
        <p:txBody>
          <a:bodyPr/>
          <a:lstStyle/>
          <a:p>
            <a:r>
              <a:rPr lang="sr-Latn-RS" sz="1800" dirty="0"/>
              <a:t>2. SAP SRM </a:t>
            </a:r>
            <a:r>
              <a:rPr lang="en-US" sz="1800" dirty="0"/>
              <a:t>incidents</a:t>
            </a:r>
            <a:r>
              <a:rPr lang="sr-Latn-RS" sz="1800" dirty="0"/>
              <a:t> </a:t>
            </a:r>
            <a:br>
              <a:rPr lang="sr-Latn-RS" sz="1800" dirty="0"/>
            </a:br>
            <a:r>
              <a:rPr lang="sr-Latn-RS" sz="1800" dirty="0"/>
              <a:t>     2.2  SAP SRM </a:t>
            </a:r>
            <a:r>
              <a:rPr lang="en-US" sz="1800" dirty="0"/>
              <a:t>incidents</a:t>
            </a:r>
            <a:r>
              <a:rPr lang="sr-Latn-RS" sz="1800" dirty="0"/>
              <a:t> - </a:t>
            </a:r>
            <a:r>
              <a:rPr lang="en-US" sz="1800" dirty="0"/>
              <a:t>priority matrix and definitions</a:t>
            </a:r>
            <a:endParaRPr lang="en-US" sz="1800" strike="sngStrike" noProof="0" dirty="0"/>
          </a:p>
        </p:txBody>
      </p:sp>
      <p:sp>
        <p:nvSpPr>
          <p:cNvPr id="4" name="Slide Number Placeholder 3"/>
          <p:cNvSpPr>
            <a:spLocks noGrp="1"/>
          </p:cNvSpPr>
          <p:nvPr>
            <p:ph type="sldNum" sz="quarter" idx="12"/>
          </p:nvPr>
        </p:nvSpPr>
        <p:spPr/>
        <p:txBody>
          <a:bodyPr/>
          <a:lstStyle/>
          <a:p>
            <a:fld id="{44930828-9CE0-4878-87A7-5F8B23242B1A}" type="slidenum">
              <a:rPr lang="en-US" smtClean="0"/>
              <a:pPr/>
              <a:t>10</a:t>
            </a:fld>
            <a:endParaRPr lang="en-US" dirty="0"/>
          </a:p>
        </p:txBody>
      </p:sp>
      <p:sp>
        <p:nvSpPr>
          <p:cNvPr id="5" name="Rectangle 1"/>
          <p:cNvSpPr>
            <a:spLocks noChangeArrowheads="1"/>
          </p:cNvSpPr>
          <p:nvPr/>
        </p:nvSpPr>
        <p:spPr bwMode="auto">
          <a:xfrm>
            <a:off x="3624310" y="941771"/>
            <a:ext cx="2856522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sr-Latn-RS" altLang="sr-Latn-RS" sz="1800" b="0" i="0" u="none" strike="noStrike" cap="none" normalizeH="0" baseline="0">
                <a:ln>
                  <a:noFill/>
                </a:ln>
                <a:solidFill>
                  <a:schemeClr val="tx1"/>
                </a:solidFill>
                <a:effectLst/>
                <a:latin typeface="Arial" panose="020B0604020202020204" pitchFamily="34" charset="0"/>
              </a:rPr>
            </a:br>
            <a:endParaRPr kumimoji="0" lang="sr-Latn-RS" altLang="sr-Latn-RS" sz="1800" b="0" i="0" u="none" strike="noStrike" cap="none" normalizeH="0" baseline="0">
              <a:ln>
                <a:noFill/>
              </a:ln>
              <a:solidFill>
                <a:schemeClr val="tx1"/>
              </a:solidFill>
              <a:effectLst/>
              <a:latin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337536670"/>
              </p:ext>
            </p:extLst>
          </p:nvPr>
        </p:nvGraphicFramePr>
        <p:xfrm>
          <a:off x="557048" y="1073421"/>
          <a:ext cx="10800804" cy="853440"/>
        </p:xfrm>
        <a:graphic>
          <a:graphicData uri="http://schemas.openxmlformats.org/drawingml/2006/table">
            <a:tbl>
              <a:tblPr firstRow="1" firstCol="1" bandRow="1">
                <a:tableStyleId>{5C22544A-7EE6-4342-B048-85BDC9FD1C3A}</a:tableStyleId>
              </a:tblPr>
              <a:tblGrid>
                <a:gridCol w="1800134">
                  <a:extLst>
                    <a:ext uri="{9D8B030D-6E8A-4147-A177-3AD203B41FA5}">
                      <a16:colId xmlns:a16="http://schemas.microsoft.com/office/drawing/2014/main" val="3676529258"/>
                    </a:ext>
                  </a:extLst>
                </a:gridCol>
                <a:gridCol w="1800134">
                  <a:extLst>
                    <a:ext uri="{9D8B030D-6E8A-4147-A177-3AD203B41FA5}">
                      <a16:colId xmlns:a16="http://schemas.microsoft.com/office/drawing/2014/main" val="2600838968"/>
                    </a:ext>
                  </a:extLst>
                </a:gridCol>
                <a:gridCol w="1800134">
                  <a:extLst>
                    <a:ext uri="{9D8B030D-6E8A-4147-A177-3AD203B41FA5}">
                      <a16:colId xmlns:a16="http://schemas.microsoft.com/office/drawing/2014/main" val="818529931"/>
                    </a:ext>
                  </a:extLst>
                </a:gridCol>
                <a:gridCol w="1800134">
                  <a:extLst>
                    <a:ext uri="{9D8B030D-6E8A-4147-A177-3AD203B41FA5}">
                      <a16:colId xmlns:a16="http://schemas.microsoft.com/office/drawing/2014/main" val="3784586667"/>
                    </a:ext>
                  </a:extLst>
                </a:gridCol>
                <a:gridCol w="1800134">
                  <a:extLst>
                    <a:ext uri="{9D8B030D-6E8A-4147-A177-3AD203B41FA5}">
                      <a16:colId xmlns:a16="http://schemas.microsoft.com/office/drawing/2014/main" val="899742147"/>
                    </a:ext>
                  </a:extLst>
                </a:gridCol>
                <a:gridCol w="1800134">
                  <a:extLst>
                    <a:ext uri="{9D8B030D-6E8A-4147-A177-3AD203B41FA5}">
                      <a16:colId xmlns:a16="http://schemas.microsoft.com/office/drawing/2014/main" val="2985662396"/>
                    </a:ext>
                  </a:extLst>
                </a:gridCol>
              </a:tblGrid>
              <a:tr h="0">
                <a:tc rowSpan="2">
                  <a:txBody>
                    <a:bodyPr/>
                    <a:lstStyle/>
                    <a:p>
                      <a:r>
                        <a:rPr lang="sr-Latn-RS" sz="1000" dirty="0">
                          <a:effectLst/>
                          <a:latin typeface="+mn-lt"/>
                        </a:rPr>
                        <a:t>Priority Matrix</a:t>
                      </a:r>
                    </a:p>
                  </a:txBody>
                  <a:tcPr marL="68580" marR="68580" marT="0" marB="0" anchor="ctr"/>
                </a:tc>
                <a:tc>
                  <a:txBody>
                    <a:bodyPr/>
                    <a:lstStyle/>
                    <a:p>
                      <a:endParaRPr lang="sr-Latn-RS" sz="1000">
                        <a:effectLst/>
                        <a:latin typeface="Times New Roman" panose="02020603050405020304" pitchFamily="18" charset="0"/>
                      </a:endParaRPr>
                    </a:p>
                  </a:txBody>
                  <a:tcPr marL="68580" marR="68580" marT="0" marB="0" anchor="ctr"/>
                </a:tc>
                <a:tc gridSpan="4">
                  <a:txBody>
                    <a:bodyPr/>
                    <a:lstStyle/>
                    <a:p>
                      <a:pPr algn="ctr">
                        <a:spcBef>
                          <a:spcPts val="100"/>
                        </a:spcBef>
                        <a:spcAft>
                          <a:spcPts val="100"/>
                        </a:spcAft>
                      </a:pPr>
                      <a:r>
                        <a:rPr lang="en-US" sz="900">
                          <a:effectLst/>
                        </a:rPr>
                        <a:t>Urgency</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hMerge="1">
                  <a:txBody>
                    <a:bodyPr/>
                    <a:lstStyle/>
                    <a:p>
                      <a:endParaRPr lang="sr-Latn-RS"/>
                    </a:p>
                  </a:txBody>
                  <a:tcPr/>
                </a:tc>
                <a:tc hMerge="1">
                  <a:txBody>
                    <a:bodyPr/>
                    <a:lstStyle/>
                    <a:p>
                      <a:endParaRPr lang="sr-Latn-RS"/>
                    </a:p>
                  </a:txBody>
                  <a:tcPr/>
                </a:tc>
                <a:tc hMerge="1">
                  <a:txBody>
                    <a:bodyPr/>
                    <a:lstStyle/>
                    <a:p>
                      <a:endParaRPr lang="sr-Latn-RS"/>
                    </a:p>
                  </a:txBody>
                  <a:tcPr/>
                </a:tc>
                <a:extLst>
                  <a:ext uri="{0D108BD9-81ED-4DB2-BD59-A6C34878D82A}">
                    <a16:rowId xmlns:a16="http://schemas.microsoft.com/office/drawing/2014/main" val="599474970"/>
                  </a:ext>
                </a:extLst>
              </a:tr>
              <a:tr h="0">
                <a:tc vMerge="1">
                  <a:txBody>
                    <a:bodyPr/>
                    <a:lstStyle/>
                    <a:p>
                      <a:endParaRPr lang="sr-Latn-RS" sz="1000" dirty="0">
                        <a:effectLst/>
                        <a:latin typeface="Times New Roman" panose="02020603050405020304" pitchFamily="18" charset="0"/>
                      </a:endParaRPr>
                    </a:p>
                  </a:txBody>
                  <a:tcPr marL="68580" marR="68580" marT="0" marB="0" anchor="ctr"/>
                </a:tc>
                <a:tc>
                  <a:txBody>
                    <a:bodyPr/>
                    <a:lstStyle/>
                    <a:p>
                      <a:endParaRPr lang="sr-Latn-RS" sz="1000" dirty="0">
                        <a:effectLst/>
                        <a:latin typeface="Times New Roman" panose="02020603050405020304" pitchFamily="18" charset="0"/>
                      </a:endParaRPr>
                    </a:p>
                  </a:txBody>
                  <a:tcPr marL="68580" marR="68580" marT="0" marB="0" anchor="ctr"/>
                </a:tc>
                <a:tc>
                  <a:txBody>
                    <a:bodyPr/>
                    <a:lstStyle/>
                    <a:p>
                      <a:pPr>
                        <a:spcBef>
                          <a:spcPts val="100"/>
                        </a:spcBef>
                        <a:spcAft>
                          <a:spcPts val="100"/>
                        </a:spcAft>
                      </a:pPr>
                      <a:r>
                        <a:rPr lang="en-US" sz="900">
                          <a:effectLst/>
                        </a:rPr>
                        <a:t>4-Critical</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3- High</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2- Medium</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1– Low</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2070561390"/>
                  </a:ext>
                </a:extLst>
              </a:tr>
              <a:tr h="0">
                <a:tc rowSpan="4">
                  <a:txBody>
                    <a:bodyPr/>
                    <a:lstStyle/>
                    <a:p>
                      <a:pPr>
                        <a:spcBef>
                          <a:spcPts val="100"/>
                        </a:spcBef>
                        <a:spcAft>
                          <a:spcPts val="100"/>
                        </a:spcAft>
                      </a:pPr>
                      <a:r>
                        <a:rPr lang="en-US" sz="900" dirty="0">
                          <a:effectLst/>
                        </a:rPr>
                        <a:t>Impact</a:t>
                      </a:r>
                      <a:endParaRPr lang="sr-Latn-RS" sz="900" dirty="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dirty="0">
                          <a:effectLst/>
                        </a:rPr>
                        <a:t>1-Critical</a:t>
                      </a:r>
                      <a:endParaRPr lang="sr-Latn-RS" sz="900" dirty="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1-Urgent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1-Urgent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1-Urgent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1-Urgent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2869822662"/>
                  </a:ext>
                </a:extLst>
              </a:tr>
              <a:tr h="0">
                <a:tc vMerge="1">
                  <a:txBody>
                    <a:bodyPr/>
                    <a:lstStyle/>
                    <a:p>
                      <a:endParaRPr lang="sr-Latn-RS"/>
                    </a:p>
                  </a:txBody>
                  <a:tcPr/>
                </a:tc>
                <a:tc>
                  <a:txBody>
                    <a:bodyPr/>
                    <a:lstStyle/>
                    <a:p>
                      <a:pPr>
                        <a:spcBef>
                          <a:spcPts val="100"/>
                        </a:spcBef>
                        <a:spcAft>
                          <a:spcPts val="100"/>
                        </a:spcAft>
                      </a:pPr>
                      <a:r>
                        <a:rPr lang="en-US" sz="900">
                          <a:effectLst/>
                        </a:rPr>
                        <a:t>2-High</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1-Urgent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1-Urgent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1-Urgent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1-Urgent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3126580333"/>
                  </a:ext>
                </a:extLst>
              </a:tr>
              <a:tr h="0">
                <a:tc vMerge="1">
                  <a:txBody>
                    <a:bodyPr/>
                    <a:lstStyle/>
                    <a:p>
                      <a:endParaRPr lang="sr-Latn-RS"/>
                    </a:p>
                  </a:txBody>
                  <a:tcPr/>
                </a:tc>
                <a:tc>
                  <a:txBody>
                    <a:bodyPr/>
                    <a:lstStyle/>
                    <a:p>
                      <a:pPr>
                        <a:spcBef>
                          <a:spcPts val="100"/>
                        </a:spcBef>
                        <a:spcAft>
                          <a:spcPts val="100"/>
                        </a:spcAft>
                      </a:pPr>
                      <a:r>
                        <a:rPr lang="en-US" sz="900">
                          <a:effectLst/>
                        </a:rPr>
                        <a:t>3-Medium</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2 - High</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2 - High</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3 - Medium</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4 – Low</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661751880"/>
                  </a:ext>
                </a:extLst>
              </a:tr>
              <a:tr h="0">
                <a:tc vMerge="1">
                  <a:txBody>
                    <a:bodyPr/>
                    <a:lstStyle/>
                    <a:p>
                      <a:endParaRPr lang="sr-Latn-RS"/>
                    </a:p>
                  </a:txBody>
                  <a:tcPr/>
                </a:tc>
                <a:tc>
                  <a:txBody>
                    <a:bodyPr/>
                    <a:lstStyle/>
                    <a:p>
                      <a:pPr>
                        <a:spcBef>
                          <a:spcPts val="100"/>
                        </a:spcBef>
                        <a:spcAft>
                          <a:spcPts val="100"/>
                        </a:spcAft>
                      </a:pPr>
                      <a:r>
                        <a:rPr lang="en-US" sz="900">
                          <a:effectLst/>
                        </a:rPr>
                        <a:t>4-Low</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3 - Medium</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3 - Medium</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a:effectLst/>
                        </a:rPr>
                        <a:t>4 - Low</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900" dirty="0">
                          <a:effectLst/>
                        </a:rPr>
                        <a:t>4 – Low</a:t>
                      </a:r>
                      <a:endParaRPr lang="sr-Latn-RS" sz="900" dirty="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514189907"/>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252222368"/>
              </p:ext>
            </p:extLst>
          </p:nvPr>
        </p:nvGraphicFramePr>
        <p:xfrm>
          <a:off x="557048" y="2048436"/>
          <a:ext cx="10800806" cy="3444240"/>
        </p:xfrm>
        <a:graphic>
          <a:graphicData uri="http://schemas.openxmlformats.org/drawingml/2006/table">
            <a:tbl>
              <a:tblPr firstRow="1" firstCol="1" bandRow="1">
                <a:tableStyleId>{5C22544A-7EE6-4342-B048-85BDC9FD1C3A}</a:tableStyleId>
              </a:tblPr>
              <a:tblGrid>
                <a:gridCol w="941830">
                  <a:extLst>
                    <a:ext uri="{9D8B030D-6E8A-4147-A177-3AD203B41FA5}">
                      <a16:colId xmlns:a16="http://schemas.microsoft.com/office/drawing/2014/main" val="1617633701"/>
                    </a:ext>
                  </a:extLst>
                </a:gridCol>
                <a:gridCol w="2464744">
                  <a:extLst>
                    <a:ext uri="{9D8B030D-6E8A-4147-A177-3AD203B41FA5}">
                      <a16:colId xmlns:a16="http://schemas.microsoft.com/office/drawing/2014/main" val="2515536430"/>
                    </a:ext>
                  </a:extLst>
                </a:gridCol>
                <a:gridCol w="2464744">
                  <a:extLst>
                    <a:ext uri="{9D8B030D-6E8A-4147-A177-3AD203B41FA5}">
                      <a16:colId xmlns:a16="http://schemas.microsoft.com/office/drawing/2014/main" val="2974217617"/>
                    </a:ext>
                  </a:extLst>
                </a:gridCol>
                <a:gridCol w="2464744">
                  <a:extLst>
                    <a:ext uri="{9D8B030D-6E8A-4147-A177-3AD203B41FA5}">
                      <a16:colId xmlns:a16="http://schemas.microsoft.com/office/drawing/2014/main" val="4001923055"/>
                    </a:ext>
                  </a:extLst>
                </a:gridCol>
                <a:gridCol w="2464744">
                  <a:extLst>
                    <a:ext uri="{9D8B030D-6E8A-4147-A177-3AD203B41FA5}">
                      <a16:colId xmlns:a16="http://schemas.microsoft.com/office/drawing/2014/main" val="1409444827"/>
                    </a:ext>
                  </a:extLst>
                </a:gridCol>
              </a:tblGrid>
              <a:tr h="0">
                <a:tc>
                  <a:txBody>
                    <a:bodyPr/>
                    <a:lstStyle/>
                    <a:p>
                      <a:endParaRPr lang="sr-Latn-RS" sz="1000">
                        <a:effectLst/>
                        <a:latin typeface="Times New Roman" panose="02020603050405020304" pitchFamily="18" charset="0"/>
                      </a:endParaRPr>
                    </a:p>
                  </a:txBody>
                  <a:tcPr marL="68580" marR="68580" marT="0" marB="0" anchor="ctr"/>
                </a:tc>
                <a:tc>
                  <a:txBody>
                    <a:bodyPr/>
                    <a:lstStyle/>
                    <a:p>
                      <a:pPr>
                        <a:spcBef>
                          <a:spcPts val="100"/>
                        </a:spcBef>
                        <a:spcAft>
                          <a:spcPts val="100"/>
                        </a:spcAft>
                      </a:pPr>
                      <a:r>
                        <a:rPr lang="en-US" sz="800">
                          <a:effectLst/>
                        </a:rPr>
                        <a:t>Impact </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Impact Classification</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Urgency </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Urgency Classification</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434182537"/>
                  </a:ext>
                </a:extLst>
              </a:tr>
              <a:tr h="0">
                <a:tc>
                  <a:txBody>
                    <a:bodyPr/>
                    <a:lstStyle/>
                    <a:p>
                      <a:pPr>
                        <a:spcBef>
                          <a:spcPts val="100"/>
                        </a:spcBef>
                        <a:spcAft>
                          <a:spcPts val="100"/>
                        </a:spcAft>
                      </a:pPr>
                      <a:r>
                        <a:rPr lang="en-US" sz="800">
                          <a:effectLst/>
                        </a:rPr>
                        <a:t>Critical</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dirty="0">
                          <a:effectLst/>
                        </a:rPr>
                        <a:t>An incident causing a complete interruption or extreme degradation of service delivery to NIS environment or business operations. Those affected cannot operate in an automated fashion until service delivery is restored.</a:t>
                      </a:r>
                      <a:endParaRPr lang="sr-Latn-RS" sz="900" dirty="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dirty="0">
                          <a:effectLst/>
                        </a:rPr>
                        <a:t>- Areas outside of the company will be affected negatively</a:t>
                      </a:r>
                      <a:br>
                        <a:rPr lang="en-US" sz="800" dirty="0">
                          <a:effectLst/>
                        </a:rPr>
                      </a:br>
                      <a:r>
                        <a:rPr lang="en-US" sz="800" dirty="0">
                          <a:effectLst/>
                        </a:rPr>
                        <a:t>AND</a:t>
                      </a:r>
                      <a:br>
                        <a:rPr lang="en-US" sz="800" dirty="0">
                          <a:effectLst/>
                        </a:rPr>
                      </a:br>
                      <a:r>
                        <a:rPr lang="en-US" sz="800" dirty="0">
                          <a:effectLst/>
                        </a:rPr>
                        <a:t>- Interferes with core business functions</a:t>
                      </a:r>
                      <a:br>
                        <a:rPr lang="en-US" sz="800" dirty="0">
                          <a:effectLst/>
                        </a:rPr>
                      </a:br>
                      <a:r>
                        <a:rPr lang="en-US" sz="800" dirty="0">
                          <a:effectLst/>
                        </a:rPr>
                        <a:t>AND</a:t>
                      </a:r>
                      <a:br>
                        <a:rPr lang="en-US" sz="800" dirty="0">
                          <a:effectLst/>
                        </a:rPr>
                      </a:br>
                      <a:r>
                        <a:rPr lang="en-US" sz="800" dirty="0">
                          <a:effectLst/>
                        </a:rPr>
                        <a:t>- Loss or potential loss of mission critical data</a:t>
                      </a:r>
                      <a:endParaRPr lang="sr-Latn-RS" sz="900" dirty="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An incident with immediate impact on business deadlines</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Event underway and it cannot be stopped or changed</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1418003814"/>
                  </a:ext>
                </a:extLst>
              </a:tr>
              <a:tr h="0">
                <a:tc>
                  <a:txBody>
                    <a:bodyPr/>
                    <a:lstStyle/>
                    <a:p>
                      <a:pPr>
                        <a:spcBef>
                          <a:spcPts val="100"/>
                        </a:spcBef>
                        <a:spcAft>
                          <a:spcPts val="100"/>
                        </a:spcAft>
                      </a:pPr>
                      <a:r>
                        <a:rPr lang="en-US" sz="800">
                          <a:effectLst/>
                        </a:rPr>
                        <a:t>High</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An incident causing a significant interruption or degradation of service delivery to NIS environment or business operations. An automated contingency plan exists that allows those affected to achieve partial functionality during the event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dirty="0">
                          <a:effectLst/>
                        </a:rPr>
                        <a:t>(</a:t>
                      </a:r>
                      <a:r>
                        <a:rPr lang="sr-Latn-RS" sz="800" dirty="0">
                          <a:effectLst/>
                        </a:rPr>
                        <a:t>2</a:t>
                      </a:r>
                      <a:r>
                        <a:rPr lang="en-US" sz="800" dirty="0">
                          <a:effectLst/>
                        </a:rPr>
                        <a:t> of </a:t>
                      </a:r>
                      <a:r>
                        <a:rPr lang="sr-Latn-RS" sz="800" dirty="0">
                          <a:effectLst/>
                        </a:rPr>
                        <a:t>3</a:t>
                      </a:r>
                      <a:r>
                        <a:rPr lang="en-US" sz="800" dirty="0">
                          <a:effectLst/>
                        </a:rPr>
                        <a:t> criteria fulfilled)</a:t>
                      </a:r>
                      <a:br>
                        <a:rPr lang="en-US" sz="800" dirty="0">
                          <a:effectLst/>
                        </a:rPr>
                      </a:br>
                      <a:r>
                        <a:rPr lang="en-US" sz="800" dirty="0">
                          <a:effectLst/>
                        </a:rPr>
                        <a:t>- Areas outside of the company will be affected negatively</a:t>
                      </a:r>
                      <a:br>
                        <a:rPr lang="en-US" sz="800" dirty="0">
                          <a:effectLst/>
                        </a:rPr>
                      </a:br>
                      <a:r>
                        <a:rPr lang="en-US" sz="800" dirty="0">
                          <a:effectLst/>
                        </a:rPr>
                        <a:t>OR</a:t>
                      </a:r>
                      <a:br>
                        <a:rPr lang="en-US" sz="800" dirty="0">
                          <a:effectLst/>
                        </a:rPr>
                      </a:br>
                      <a:r>
                        <a:rPr lang="en-US" sz="800" dirty="0">
                          <a:effectLst/>
                        </a:rPr>
                        <a:t>- Interferes with core business functions</a:t>
                      </a:r>
                      <a:br>
                        <a:rPr lang="en-US" sz="800" dirty="0">
                          <a:effectLst/>
                        </a:rPr>
                      </a:br>
                      <a:r>
                        <a:rPr lang="en-US" sz="800" dirty="0">
                          <a:effectLst/>
                        </a:rPr>
                        <a:t>OR</a:t>
                      </a:r>
                      <a:br>
                        <a:rPr lang="en-US" sz="800" dirty="0">
                          <a:effectLst/>
                        </a:rPr>
                      </a:br>
                      <a:r>
                        <a:rPr lang="en-US" sz="800" dirty="0">
                          <a:effectLst/>
                        </a:rPr>
                        <a:t>- Loss or potential loss of mission critical data</a:t>
                      </a:r>
                      <a:endParaRPr lang="sr-Latn-RS" sz="900" dirty="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An incident with high probability to impact business deadlines</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Event scheduled to occur but enough time remains to respond without impacting event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220029354"/>
                  </a:ext>
                </a:extLst>
              </a:tr>
              <a:tr h="0">
                <a:tc>
                  <a:txBody>
                    <a:bodyPr/>
                    <a:lstStyle/>
                    <a:p>
                      <a:pPr>
                        <a:spcBef>
                          <a:spcPts val="100"/>
                        </a:spcBef>
                        <a:spcAft>
                          <a:spcPts val="100"/>
                        </a:spcAft>
                      </a:pPr>
                      <a:r>
                        <a:rPr lang="en-US" sz="800">
                          <a:effectLst/>
                        </a:rPr>
                        <a:t>Medium</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An incident causing a significant interruption or degradation of service delivery to NIS environment or business operations. While immediate impact is moderate, the risk for increased impact may be apparent. An automated or manual contingency plan may be available that allows those affected to achieve a level approaching normal service delivery during the event</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dirty="0">
                          <a:effectLst/>
                        </a:rPr>
                        <a:t>(</a:t>
                      </a:r>
                      <a:r>
                        <a:rPr lang="sr-Latn-RS" sz="800" dirty="0">
                          <a:effectLst/>
                        </a:rPr>
                        <a:t>2</a:t>
                      </a:r>
                      <a:r>
                        <a:rPr lang="en-US" sz="800" dirty="0">
                          <a:effectLst/>
                        </a:rPr>
                        <a:t> of </a:t>
                      </a:r>
                      <a:r>
                        <a:rPr lang="sr-Latn-RS" sz="800" dirty="0">
                          <a:effectLst/>
                        </a:rPr>
                        <a:t>3</a:t>
                      </a:r>
                      <a:r>
                        <a:rPr lang="en-US" sz="800" dirty="0">
                          <a:effectLst/>
                        </a:rPr>
                        <a:t> criteria fulfilled)</a:t>
                      </a:r>
                      <a:br>
                        <a:rPr lang="en-US" sz="800" dirty="0">
                          <a:effectLst/>
                        </a:rPr>
                      </a:br>
                      <a:r>
                        <a:rPr lang="en-US" sz="800" dirty="0">
                          <a:effectLst/>
                        </a:rPr>
                        <a:t>- More then one business unit will be affected negatively </a:t>
                      </a:r>
                      <a:br>
                        <a:rPr lang="en-US" sz="800" dirty="0">
                          <a:effectLst/>
                        </a:rPr>
                      </a:br>
                      <a:r>
                        <a:rPr lang="en-US" sz="800" dirty="0">
                          <a:effectLst/>
                        </a:rPr>
                        <a:t>OR</a:t>
                      </a:r>
                      <a:br>
                        <a:rPr lang="en-US" sz="800" dirty="0">
                          <a:effectLst/>
                        </a:rPr>
                      </a:br>
                      <a:r>
                        <a:rPr lang="en-US" sz="800" dirty="0">
                          <a:effectLst/>
                        </a:rPr>
                        <a:t>- Interferes with non-core business functions</a:t>
                      </a:r>
                      <a:br>
                        <a:rPr lang="en-US" sz="800" dirty="0">
                          <a:effectLst/>
                        </a:rPr>
                      </a:br>
                      <a:r>
                        <a:rPr lang="en-US" sz="800" dirty="0">
                          <a:effectLst/>
                        </a:rPr>
                        <a:t>OR</a:t>
                      </a:r>
                      <a:br>
                        <a:rPr lang="en-US" sz="800" dirty="0">
                          <a:effectLst/>
                        </a:rPr>
                      </a:br>
                      <a:r>
                        <a:rPr lang="en-US" sz="800" dirty="0">
                          <a:effectLst/>
                        </a:rPr>
                        <a:t>- Most of the task can be performed but with difficulties </a:t>
                      </a:r>
                      <a:endParaRPr lang="sr-Latn-RS" sz="900" dirty="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An incident could impact business deadlines</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Event can be postponed OR is far enough away in time to allow response without loss of productivity</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3580457174"/>
                  </a:ext>
                </a:extLst>
              </a:tr>
              <a:tr h="0">
                <a:tc>
                  <a:txBody>
                    <a:bodyPr/>
                    <a:lstStyle/>
                    <a:p>
                      <a:pPr>
                        <a:spcBef>
                          <a:spcPts val="100"/>
                        </a:spcBef>
                        <a:spcAft>
                          <a:spcPts val="100"/>
                        </a:spcAft>
                      </a:pPr>
                      <a:r>
                        <a:rPr lang="en-US" sz="800">
                          <a:effectLst/>
                        </a:rPr>
                        <a:t>Low</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An incident causing a minimal interruption/application functional support or degradation of service delivery to the NIS, environment or business operation (includes single user issues). An automated or manual contingency plan may be available:</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dirty="0">
                          <a:effectLst/>
                        </a:rPr>
                        <a:t>- Maximum one business unit will be affected negatively </a:t>
                      </a:r>
                      <a:br>
                        <a:rPr lang="en-US" sz="800" dirty="0">
                          <a:effectLst/>
                        </a:rPr>
                      </a:br>
                      <a:r>
                        <a:rPr lang="en-US" sz="800" dirty="0">
                          <a:effectLst/>
                        </a:rPr>
                        <a:t>AND</a:t>
                      </a:r>
                      <a:br>
                        <a:rPr lang="en-US" sz="800" dirty="0">
                          <a:effectLst/>
                        </a:rPr>
                      </a:br>
                      <a:r>
                        <a:rPr lang="en-US" sz="800" dirty="0">
                          <a:effectLst/>
                        </a:rPr>
                        <a:t>- Interferes with normal completion of work</a:t>
                      </a:r>
                      <a:br>
                        <a:rPr lang="en-US" sz="800" dirty="0">
                          <a:effectLst/>
                        </a:rPr>
                      </a:br>
                      <a:r>
                        <a:rPr lang="en-US" sz="800" dirty="0">
                          <a:effectLst/>
                        </a:rPr>
                        <a:t>AND</a:t>
                      </a:r>
                      <a:br>
                        <a:rPr lang="en-US" sz="800" dirty="0">
                          <a:effectLst/>
                        </a:rPr>
                      </a:br>
                      <a:r>
                        <a:rPr lang="en-US" sz="800" dirty="0">
                          <a:effectLst/>
                        </a:rPr>
                        <a:t>- Task can be performed</a:t>
                      </a:r>
                      <a:endParaRPr lang="sr-Latn-RS" sz="900" dirty="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a:effectLst/>
                        </a:rPr>
                        <a:t>An incident is currently not impacting business deadlines</a:t>
                      </a:r>
                      <a:endParaRPr lang="sr-Latn-RS" sz="90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tc>
                  <a:txBody>
                    <a:bodyPr/>
                    <a:lstStyle/>
                    <a:p>
                      <a:pPr>
                        <a:spcBef>
                          <a:spcPts val="100"/>
                        </a:spcBef>
                        <a:spcAft>
                          <a:spcPts val="100"/>
                        </a:spcAft>
                      </a:pPr>
                      <a:r>
                        <a:rPr lang="en-US" sz="800" dirty="0">
                          <a:effectLst/>
                        </a:rPr>
                        <a:t>No scheduled completion time is required and normal work can continue until responding</a:t>
                      </a:r>
                      <a:endParaRPr lang="sr-Latn-RS" sz="900" dirty="0">
                        <a:effectLst/>
                      </a:endParaRPr>
                    </a:p>
                    <a:p>
                      <a:pPr>
                        <a:spcBef>
                          <a:spcPts val="100"/>
                        </a:spcBef>
                        <a:spcAft>
                          <a:spcPts val="100"/>
                        </a:spcAft>
                      </a:pPr>
                      <a:r>
                        <a:rPr lang="en-US" sz="800" dirty="0">
                          <a:effectLst/>
                        </a:rPr>
                        <a:t>If user was aware of an incident at least one day prior he/she is reporting incident, Urgency should be 4</a:t>
                      </a:r>
                      <a:endParaRPr lang="sr-Latn-RS" sz="900" dirty="0">
                        <a:effectLst/>
                        <a:latin typeface="Calibri" panose="020F0502020204030204" pitchFamily="34" charset="0"/>
                        <a:ea typeface="SimSun" panose="02010600030101010101" pitchFamily="2" charset="-122"/>
                        <a:cs typeface="Calibri" panose="020F0502020204030204" pitchFamily="34" charset="0"/>
                      </a:endParaRPr>
                    </a:p>
                  </a:txBody>
                  <a:tcPr marL="68580" marR="68580" marT="0" marB="0" anchor="ctr"/>
                </a:tc>
                <a:extLst>
                  <a:ext uri="{0D108BD9-81ED-4DB2-BD59-A6C34878D82A}">
                    <a16:rowId xmlns:a16="http://schemas.microsoft.com/office/drawing/2014/main" val="755733500"/>
                  </a:ext>
                </a:extLst>
              </a:tr>
            </a:tbl>
          </a:graphicData>
        </a:graphic>
      </p:graphicFrame>
    </p:spTree>
    <p:extLst>
      <p:ext uri="{BB962C8B-B14F-4D97-AF65-F5344CB8AC3E}">
        <p14:creationId xmlns:p14="http://schemas.microsoft.com/office/powerpoint/2010/main" val="437038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noProof="0" dirty="0">
                <a:cs typeface="Calibri"/>
              </a:rPr>
              <a:t>Future Model of Operation SAP </a:t>
            </a:r>
            <a:r>
              <a:rPr lang="sr-Latn-RS" sz="3200" noProof="0" dirty="0">
                <a:cs typeface="Calibri"/>
              </a:rPr>
              <a:t>SRM </a:t>
            </a:r>
            <a:r>
              <a:rPr lang="en-US" sz="3200" noProof="0" dirty="0">
                <a:cs typeface="Calibri"/>
              </a:rPr>
              <a:t>KPIs &amp; SLAs </a:t>
            </a:r>
            <a:endParaRPr lang="en-US" sz="32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44930828-9CE0-4878-87A7-5F8B23242B1A}" type="slidenum">
              <a:rPr lang="en-US" smtClean="0"/>
              <a:pPr/>
              <a:t>2</a:t>
            </a:fld>
            <a:endParaRPr lang="en-US" dirty="0"/>
          </a:p>
        </p:txBody>
      </p:sp>
      <p:sp>
        <p:nvSpPr>
          <p:cNvPr id="5" name="Text Placeholder 1"/>
          <p:cNvSpPr txBox="1">
            <a:spLocks/>
          </p:cNvSpPr>
          <p:nvPr/>
        </p:nvSpPr>
        <p:spPr>
          <a:xfrm>
            <a:off x="545910" y="916219"/>
            <a:ext cx="10890914" cy="4769689"/>
          </a:xfrm>
          <a:prstGeom prst="rect">
            <a:avLst/>
          </a:prstGeom>
        </p:spPr>
        <p:txBody>
          <a:bodyPr lIns="0" tIns="0" rIns="0" bIns="0">
            <a:normAutofit/>
          </a:bodyPr>
          <a:lstStyle>
            <a:lvl1pPr marL="342900" indent="-342900" algn="l" defTabSz="457200" rtl="0" eaLnBrk="1" fontAlgn="base" hangingPunct="1">
              <a:spcBef>
                <a:spcPct val="20000"/>
              </a:spcBef>
              <a:spcAft>
                <a:spcPct val="0"/>
              </a:spcAft>
              <a:buFont typeface="Arial" charset="0"/>
              <a:buNone/>
              <a:defRPr sz="2000" b="1" i="0" kern="1200">
                <a:solidFill>
                  <a:srgbClr val="C30C21"/>
                </a:solidFill>
                <a:latin typeface="Arial"/>
                <a:ea typeface="+mn-ea"/>
                <a:cs typeface="Arial"/>
              </a:defRPr>
            </a:lvl1pPr>
            <a:lvl2pPr marL="742950" indent="-285750" algn="l" defTabSz="457200" rtl="0" eaLnBrk="1" fontAlgn="base" hangingPunct="1">
              <a:spcBef>
                <a:spcPct val="20000"/>
              </a:spcBef>
              <a:spcAft>
                <a:spcPct val="0"/>
              </a:spcAft>
              <a:buFont typeface="Arial" charset="0"/>
              <a:buNone/>
              <a:defRPr sz="2800" kern="1200">
                <a:solidFill>
                  <a:schemeClr val="tx1"/>
                </a:solidFill>
                <a:latin typeface="+mn-lt"/>
                <a:ea typeface="+mn-ea"/>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rgbClr val="002060"/>
                </a:solidFill>
                <a:latin typeface="+mn-lt"/>
                <a:cs typeface="Arial" panose="020B0604020202020204" pitchFamily="34" charset="0"/>
              </a:rPr>
              <a:t>Future Model of support will be monitored, measured and assessed through several groups of automated and semi automated KPIs based on SAP Best Practice KPIs and metrics:</a:t>
            </a:r>
          </a:p>
          <a:p>
            <a:pPr>
              <a:buFont typeface="+mj-lt"/>
              <a:buAutoNum type="arabicPeriod"/>
            </a:pPr>
            <a:endParaRPr lang="en-US" b="0" dirty="0">
              <a:solidFill>
                <a:srgbClr val="002060"/>
              </a:solidFill>
              <a:latin typeface="+mn-lt"/>
              <a:cs typeface="Arial" panose="020B0604020202020204" pitchFamily="34" charset="0"/>
            </a:endParaRPr>
          </a:p>
          <a:p>
            <a:pPr>
              <a:spcAft>
                <a:spcPts val="1200"/>
              </a:spcAft>
              <a:buFont typeface="+mj-lt"/>
              <a:buAutoNum type="arabicPeriod"/>
            </a:pPr>
            <a:r>
              <a:rPr lang="en-US" u="sng" dirty="0">
                <a:solidFill>
                  <a:srgbClr val="002060"/>
                </a:solidFill>
                <a:latin typeface="+mn-lt"/>
                <a:cs typeface="Arial" panose="020B0604020202020204" pitchFamily="34" charset="0"/>
              </a:rPr>
              <a:t>IT Quality KPIs (measuring: availability, exception, configuration, performance)</a:t>
            </a:r>
          </a:p>
          <a:p>
            <a:pPr>
              <a:spcAft>
                <a:spcPts val="1200"/>
              </a:spcAft>
              <a:buFont typeface="+mj-lt"/>
              <a:buAutoNum type="arabicPeriod"/>
            </a:pPr>
            <a:r>
              <a:rPr lang="sr-Latn-RS" u="sng" dirty="0">
                <a:solidFill>
                  <a:srgbClr val="002060"/>
                </a:solidFill>
                <a:latin typeface="+mn-lt"/>
                <a:cs typeface="Arial" panose="020B0604020202020204" pitchFamily="34" charset="0"/>
              </a:rPr>
              <a:t>SAP </a:t>
            </a:r>
            <a:r>
              <a:rPr lang="sr-Latn-RS" u="sng" dirty="0" err="1">
                <a:solidFill>
                  <a:srgbClr val="002060"/>
                </a:solidFill>
                <a:latin typeface="+mn-lt"/>
                <a:cs typeface="Arial" panose="020B0604020202020204" pitchFamily="34" charset="0"/>
              </a:rPr>
              <a:t>non</a:t>
            </a:r>
            <a:r>
              <a:rPr lang="sr-Latn-RS" u="sng" dirty="0">
                <a:solidFill>
                  <a:srgbClr val="002060"/>
                </a:solidFill>
                <a:latin typeface="+mn-lt"/>
                <a:cs typeface="Arial" panose="020B0604020202020204" pitchFamily="34" charset="0"/>
              </a:rPr>
              <a:t> </a:t>
            </a:r>
            <a:r>
              <a:rPr lang="sr-Latn-RS" u="sng" dirty="0" err="1">
                <a:solidFill>
                  <a:srgbClr val="002060"/>
                </a:solidFill>
                <a:latin typeface="+mn-lt"/>
                <a:cs typeface="Arial" panose="020B0604020202020204" pitchFamily="34" charset="0"/>
              </a:rPr>
              <a:t>specific</a:t>
            </a:r>
            <a:r>
              <a:rPr lang="sr-Latn-RS" u="sng" dirty="0">
                <a:solidFill>
                  <a:srgbClr val="002060"/>
                </a:solidFill>
                <a:latin typeface="+mn-lt"/>
                <a:cs typeface="Arial" panose="020B0604020202020204" pitchFamily="34" charset="0"/>
              </a:rPr>
              <a:t> </a:t>
            </a:r>
            <a:r>
              <a:rPr lang="sr-Latn-RS" u="sng" dirty="0" err="1">
                <a:solidFill>
                  <a:srgbClr val="002060"/>
                </a:solidFill>
                <a:latin typeface="+mn-lt"/>
                <a:cs typeface="Arial" panose="020B0604020202020204" pitchFamily="34" charset="0"/>
              </a:rPr>
              <a:t>incidents</a:t>
            </a:r>
            <a:endParaRPr lang="sr-Latn-RS" u="sng" dirty="0">
              <a:solidFill>
                <a:srgbClr val="002060"/>
              </a:solidFill>
              <a:latin typeface="+mn-lt"/>
              <a:cs typeface="Arial" panose="020B0604020202020204" pitchFamily="34" charset="0"/>
            </a:endParaRPr>
          </a:p>
        </p:txBody>
      </p:sp>
    </p:spTree>
    <p:extLst>
      <p:ext uri="{BB962C8B-B14F-4D97-AF65-F5344CB8AC3E}">
        <p14:creationId xmlns:p14="http://schemas.microsoft.com/office/powerpoint/2010/main" val="1906956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noProof="0" dirty="0"/>
              <a:t>1. IT Quality </a:t>
            </a:r>
            <a:r>
              <a:rPr lang="sr-Latn-RS" sz="3200" noProof="0" dirty="0"/>
              <a:t>SAP SRM </a:t>
            </a:r>
            <a:r>
              <a:rPr lang="en-US" sz="3200" noProof="0" dirty="0"/>
              <a:t>KPIs </a:t>
            </a:r>
          </a:p>
        </p:txBody>
      </p:sp>
      <p:sp>
        <p:nvSpPr>
          <p:cNvPr id="4" name="Slide Number Placeholder 3"/>
          <p:cNvSpPr>
            <a:spLocks noGrp="1"/>
          </p:cNvSpPr>
          <p:nvPr>
            <p:ph type="sldNum" sz="quarter" idx="12"/>
          </p:nvPr>
        </p:nvSpPr>
        <p:spPr/>
        <p:txBody>
          <a:bodyPr/>
          <a:lstStyle/>
          <a:p>
            <a:fld id="{44930828-9CE0-4878-87A7-5F8B23242B1A}" type="slidenum">
              <a:rPr lang="en-US" smtClean="0"/>
              <a:pPr/>
              <a:t>3</a:t>
            </a:fld>
            <a:endParaRPr lang="en-US" dirty="0"/>
          </a:p>
        </p:txBody>
      </p:sp>
      <p:sp>
        <p:nvSpPr>
          <p:cNvPr id="6" name="Text Placeholder 2"/>
          <p:cNvSpPr txBox="1">
            <a:spLocks/>
          </p:cNvSpPr>
          <p:nvPr/>
        </p:nvSpPr>
        <p:spPr>
          <a:xfrm>
            <a:off x="173178" y="1254763"/>
            <a:ext cx="12018822" cy="539549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450"/>
              </a:spcBef>
              <a:buFont typeface="Arial" panose="020B0604020202020204" pitchFamily="34" charset="0"/>
              <a:buNone/>
              <a:defRPr sz="2400" b="0" kern="1200" baseline="0">
                <a:solidFill>
                  <a:srgbClr val="1754A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0" lvl="1" indent="-457200">
              <a:spcAft>
                <a:spcPts val="600"/>
              </a:spcAft>
              <a:buFont typeface="+mj-lt"/>
              <a:buAutoNum type="arabicPeriod"/>
            </a:pPr>
            <a:r>
              <a:rPr lang="en-US" sz="2000" b="1" dirty="0">
                <a:solidFill>
                  <a:srgbClr val="002060"/>
                </a:solidFill>
                <a:cs typeface="Arial" panose="020B0604020202020204" pitchFamily="34" charset="0"/>
              </a:rPr>
              <a:t>IT Quality </a:t>
            </a:r>
            <a:r>
              <a:rPr lang="sr-Latn-RS" sz="2000" b="1" dirty="0">
                <a:solidFill>
                  <a:srgbClr val="002060"/>
                </a:solidFill>
                <a:cs typeface="Arial" panose="020B0604020202020204" pitchFamily="34" charset="0"/>
              </a:rPr>
              <a:t>SAP SRM </a:t>
            </a:r>
            <a:r>
              <a:rPr lang="en-US" sz="2000" b="1" dirty="0">
                <a:solidFill>
                  <a:srgbClr val="002060"/>
                </a:solidFill>
                <a:cs typeface="Arial" panose="020B0604020202020204" pitchFamily="34" charset="0"/>
              </a:rPr>
              <a:t>KPIs (measuring: availability, exception, configuration, performance</a:t>
            </a:r>
            <a:r>
              <a:rPr lang="en-US" sz="2000" b="1" u="sng" dirty="0">
                <a:solidFill>
                  <a:srgbClr val="002060"/>
                </a:solidFill>
                <a:cs typeface="Arial" panose="020B0604020202020204" pitchFamily="34" charset="0"/>
              </a:rPr>
              <a:t>)</a:t>
            </a:r>
          </a:p>
          <a:p>
            <a:pPr lvl="2" indent="0">
              <a:buNone/>
            </a:pPr>
            <a:r>
              <a:rPr lang="en-US" b="1" u="sng" dirty="0">
                <a:solidFill>
                  <a:srgbClr val="002060"/>
                </a:solidFill>
                <a:cs typeface="Arial" panose="020B0604020202020204" pitchFamily="34" charset="0"/>
              </a:rPr>
              <a:t>1.1 Service Management</a:t>
            </a:r>
          </a:p>
          <a:p>
            <a:pPr lvl="2" indent="0">
              <a:buNone/>
            </a:pPr>
            <a:endParaRPr lang="sr-Latn-RS" sz="1900" dirty="0">
              <a:solidFill>
                <a:srgbClr val="002060"/>
              </a:solidFill>
              <a:latin typeface="Arial" panose="020B0604020202020204" pitchFamily="34" charset="0"/>
              <a:cs typeface="Arial" panose="020B0604020202020204" pitchFamily="34" charset="0"/>
            </a:endParaRPr>
          </a:p>
          <a:p>
            <a:pPr lvl="2" indent="0">
              <a:buNone/>
            </a:pPr>
            <a:endParaRPr lang="en-US" sz="1900" dirty="0">
              <a:solidFill>
                <a:srgbClr val="FF0000"/>
              </a:solidFill>
              <a:latin typeface="Arial" panose="020B0604020202020204" pitchFamily="34" charset="0"/>
              <a:cs typeface="Arial" panose="020B0604020202020204" pitchFamily="34" charset="0"/>
            </a:endParaRPr>
          </a:p>
          <a:p>
            <a:endParaRPr lang="en-US" b="1" dirty="0">
              <a:solidFill>
                <a:srgbClr val="002060"/>
              </a:solidFill>
              <a:latin typeface="Arial" panose="020B0604020202020204" pitchFamily="34" charset="0"/>
              <a:cs typeface="Arial" panose="020B0604020202020204" pitchFamily="34" charset="0"/>
            </a:endParaRPr>
          </a:p>
          <a:p>
            <a:pPr lvl="1" indent="0">
              <a:buNone/>
            </a:pPr>
            <a:endParaRPr lang="en-US"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1636295" y="3952508"/>
            <a:ext cx="4860758" cy="923330"/>
          </a:xfrm>
          <a:prstGeom prst="rect">
            <a:avLst/>
          </a:prstGeom>
          <a:noFill/>
        </p:spPr>
        <p:txBody>
          <a:bodyPr wrap="square" rtlCol="0">
            <a:spAutoFit/>
          </a:bodyPr>
          <a:lstStyle/>
          <a:p>
            <a:r>
              <a:rPr lang="sr-Latn-RS" dirty="0"/>
              <a:t>Total </a:t>
            </a:r>
            <a:r>
              <a:rPr lang="sr-Latn-RS" dirty="0" err="1"/>
              <a:t>chargeable</a:t>
            </a:r>
            <a:r>
              <a:rPr lang="sr-Latn-RS" dirty="0"/>
              <a:t> </a:t>
            </a:r>
            <a:r>
              <a:rPr lang="sr-Latn-RS" dirty="0" err="1"/>
              <a:t>penalty</a:t>
            </a:r>
            <a:r>
              <a:rPr lang="sr-Latn-RS" dirty="0"/>
              <a:t> </a:t>
            </a:r>
            <a:r>
              <a:rPr lang="sr-Latn-RS" dirty="0" err="1"/>
              <a:t>regarding</a:t>
            </a:r>
            <a:r>
              <a:rPr lang="sr-Latn-RS" dirty="0"/>
              <a:t> </a:t>
            </a:r>
            <a:r>
              <a:rPr lang="sr-Latn-RS" dirty="0" err="1"/>
              <a:t>KPIs</a:t>
            </a:r>
            <a:r>
              <a:rPr lang="sr-Latn-RS" dirty="0"/>
              <a:t> (4,5, </a:t>
            </a:r>
            <a:r>
              <a:rPr lang="sr-Latn-RS" dirty="0" err="1"/>
              <a:t>and</a:t>
            </a:r>
            <a:r>
              <a:rPr lang="sr-Latn-RS" dirty="0"/>
              <a:t> 6 </a:t>
            </a:r>
            <a:r>
              <a:rPr lang="sr-Latn-RS" dirty="0" err="1"/>
              <a:t>slide</a:t>
            </a:r>
            <a:r>
              <a:rPr lang="sr-Latn-RS" dirty="0"/>
              <a:t>)</a:t>
            </a:r>
            <a:r>
              <a:rPr lang="sr-Latn-RS" dirty="0" err="1"/>
              <a:t>can</a:t>
            </a:r>
            <a:r>
              <a:rPr lang="sr-Latn-RS" dirty="0"/>
              <a:t> </a:t>
            </a:r>
            <a:r>
              <a:rPr lang="sr-Latn-RS" dirty="0" err="1"/>
              <a:t>not</a:t>
            </a:r>
            <a:r>
              <a:rPr lang="sr-Latn-RS" dirty="0"/>
              <a:t> </a:t>
            </a:r>
            <a:r>
              <a:rPr lang="sr-Latn-RS" dirty="0" err="1"/>
              <a:t>exceed</a:t>
            </a:r>
            <a:r>
              <a:rPr lang="sr-Latn-RS" dirty="0"/>
              <a:t> more </a:t>
            </a:r>
            <a:r>
              <a:rPr lang="sr-Latn-RS" dirty="0" err="1"/>
              <a:t>than</a:t>
            </a:r>
            <a:r>
              <a:rPr lang="sr-Latn-RS" dirty="0"/>
              <a:t> 9 % </a:t>
            </a:r>
            <a:r>
              <a:rPr lang="sr-Latn-RS" dirty="0" err="1"/>
              <a:t>of</a:t>
            </a:r>
            <a:r>
              <a:rPr lang="sr-Latn-RS" dirty="0"/>
              <a:t> </a:t>
            </a:r>
            <a:r>
              <a:rPr lang="sr-Latn-RS" dirty="0" err="1"/>
              <a:t>Monthly</a:t>
            </a:r>
            <a:r>
              <a:rPr lang="sr-Latn-RS" dirty="0"/>
              <a:t> </a:t>
            </a:r>
            <a:r>
              <a:rPr lang="sr-Latn-RS" dirty="0" err="1"/>
              <a:t>service</a:t>
            </a:r>
            <a:r>
              <a:rPr lang="sr-Latn-RS" dirty="0"/>
              <a:t> </a:t>
            </a:r>
            <a:r>
              <a:rPr lang="sr-Latn-RS" dirty="0" err="1"/>
              <a:t>amount</a:t>
            </a:r>
            <a:r>
              <a:rPr lang="sr-Latn-RS" dirty="0"/>
              <a:t> </a:t>
            </a:r>
            <a:r>
              <a:rPr lang="sr-Latn-RS" dirty="0" err="1"/>
              <a:t>for</a:t>
            </a:r>
            <a:r>
              <a:rPr lang="sr-Latn-RS" dirty="0"/>
              <a:t> </a:t>
            </a:r>
            <a:r>
              <a:rPr lang="sr-Latn-RS" dirty="0" err="1"/>
              <a:t>maintenance</a:t>
            </a:r>
            <a:endParaRPr lang="sr-Latn-RS" dirty="0"/>
          </a:p>
        </p:txBody>
      </p:sp>
    </p:spTree>
    <p:extLst>
      <p:ext uri="{BB962C8B-B14F-4D97-AF65-F5344CB8AC3E}">
        <p14:creationId xmlns:p14="http://schemas.microsoft.com/office/powerpoint/2010/main" val="642577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0"/>
            <a:ext cx="11273246" cy="850392"/>
          </a:xfrm>
        </p:spPr>
        <p:txBody>
          <a:bodyPr/>
          <a:lstStyle/>
          <a:p>
            <a:r>
              <a:rPr lang="en-US" noProof="0" dirty="0"/>
              <a:t> </a:t>
            </a:r>
            <a:br>
              <a:rPr lang="en-US" noProof="0" dirty="0"/>
            </a:br>
            <a:r>
              <a:rPr lang="en-US" noProof="0" dirty="0"/>
              <a:t>1. IT Quality </a:t>
            </a:r>
            <a:r>
              <a:rPr lang="sr-Latn-RS" noProof="0" dirty="0"/>
              <a:t>SAP SRM </a:t>
            </a:r>
            <a:r>
              <a:rPr lang="en-US" noProof="0" dirty="0"/>
              <a:t>KPIs</a:t>
            </a:r>
            <a:r>
              <a:rPr lang="en-US" sz="3200" noProof="0" dirty="0"/>
              <a:t> </a:t>
            </a:r>
            <a:br>
              <a:rPr lang="en-US" sz="2000" noProof="0" dirty="0"/>
            </a:br>
            <a:r>
              <a:rPr lang="en-US" sz="2000" noProof="0" dirty="0"/>
              <a:t>        1.1 Service management</a:t>
            </a:r>
            <a:br>
              <a:rPr lang="en-US" sz="2000" noProof="0" dirty="0"/>
            </a:br>
            <a:r>
              <a:rPr lang="en-US" sz="2000" noProof="0" dirty="0"/>
              <a:t>            </a:t>
            </a:r>
            <a:r>
              <a:rPr lang="en-US" sz="1600" noProof="0" dirty="0"/>
              <a:t>1.1.1 Incident management response time</a:t>
            </a:r>
            <a:br>
              <a:rPr lang="en-US" sz="1600" noProof="0" dirty="0"/>
            </a:br>
            <a:r>
              <a:rPr lang="en-US" sz="3200" noProof="0" dirty="0"/>
              <a:t>    </a:t>
            </a:r>
            <a:endParaRPr lang="en-US" sz="1600" noProof="0" dirty="0"/>
          </a:p>
        </p:txBody>
      </p:sp>
      <p:sp>
        <p:nvSpPr>
          <p:cNvPr id="4" name="Slide Number Placeholder 3"/>
          <p:cNvSpPr>
            <a:spLocks noGrp="1"/>
          </p:cNvSpPr>
          <p:nvPr>
            <p:ph type="sldNum" sz="quarter" idx="12"/>
          </p:nvPr>
        </p:nvSpPr>
        <p:spPr/>
        <p:txBody>
          <a:bodyPr/>
          <a:lstStyle/>
          <a:p>
            <a:fld id="{44930828-9CE0-4878-87A7-5F8B23242B1A}" type="slidenum">
              <a:rPr lang="en-US" smtClean="0"/>
              <a:pPr/>
              <a:t>4</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66715116"/>
              </p:ext>
            </p:extLst>
          </p:nvPr>
        </p:nvGraphicFramePr>
        <p:xfrm>
          <a:off x="173178" y="949656"/>
          <a:ext cx="5462078" cy="5057417"/>
        </p:xfrm>
        <a:graphic>
          <a:graphicData uri="http://schemas.openxmlformats.org/drawingml/2006/table">
            <a:tbl>
              <a:tblPr firstRow="1" bandRow="1">
                <a:tableStyleId>{5C22544A-7EE6-4342-B048-85BDC9FD1C3A}</a:tableStyleId>
              </a:tblPr>
              <a:tblGrid>
                <a:gridCol w="5462078">
                  <a:extLst>
                    <a:ext uri="{9D8B030D-6E8A-4147-A177-3AD203B41FA5}">
                      <a16:colId xmlns:a16="http://schemas.microsoft.com/office/drawing/2014/main" val="875617307"/>
                    </a:ext>
                  </a:extLst>
                </a:gridCol>
              </a:tblGrid>
              <a:tr h="495306">
                <a:tc>
                  <a:txBody>
                    <a:bodyPr/>
                    <a:lstStyle/>
                    <a:p>
                      <a:pPr marL="0" algn="l" defTabSz="914400" rtl="0" eaLnBrk="1" latinLnBrk="0" hangingPunct="1"/>
                      <a:r>
                        <a:rPr lang="en-US" sz="1600" noProof="0" dirty="0"/>
                        <a:t>Service name / KPI Name: </a:t>
                      </a:r>
                      <a:r>
                        <a:rPr lang="en-US" sz="1600" b="1" kern="1200" noProof="0" dirty="0">
                          <a:solidFill>
                            <a:schemeClr val="lt1"/>
                          </a:solidFill>
                          <a:latin typeface="+mn-lt"/>
                          <a:ea typeface="+mn-ea"/>
                          <a:cs typeface="+mn-cs"/>
                        </a:rPr>
                        <a:t>Incident management response time</a:t>
                      </a:r>
                    </a:p>
                  </a:txBody>
                  <a:tcPr/>
                </a:tc>
                <a:extLst>
                  <a:ext uri="{0D108BD9-81ED-4DB2-BD59-A6C34878D82A}">
                    <a16:rowId xmlns:a16="http://schemas.microsoft.com/office/drawing/2014/main" val="2019637153"/>
                  </a:ext>
                </a:extLst>
              </a:tr>
              <a:tr h="286756">
                <a:tc>
                  <a:txBody>
                    <a:bodyPr/>
                    <a:lstStyle/>
                    <a:p>
                      <a:r>
                        <a:rPr lang="en-US" sz="1600" noProof="0" dirty="0"/>
                        <a:t>Definition</a:t>
                      </a:r>
                    </a:p>
                  </a:txBody>
                  <a:tcPr>
                    <a:solidFill>
                      <a:schemeClr val="bg1">
                        <a:lumMod val="75000"/>
                      </a:schemeClr>
                    </a:solidFill>
                  </a:tcPr>
                </a:tc>
                <a:extLst>
                  <a:ext uri="{0D108BD9-81ED-4DB2-BD59-A6C34878D82A}">
                    <a16:rowId xmlns:a16="http://schemas.microsoft.com/office/drawing/2014/main" val="226506759"/>
                  </a:ext>
                </a:extLst>
              </a:tr>
              <a:tr h="1174796">
                <a:tc>
                  <a:txBody>
                    <a:bodyPr/>
                    <a:lstStyle/>
                    <a:p>
                      <a:r>
                        <a:rPr lang="en-US" sz="1200" kern="1200" noProof="0" dirty="0">
                          <a:solidFill>
                            <a:schemeClr val="tx1"/>
                          </a:solidFill>
                          <a:effectLst/>
                          <a:latin typeface="+mn-lt"/>
                          <a:ea typeface="+mn-ea"/>
                          <a:cs typeface="+mn-cs"/>
                        </a:rPr>
                        <a:t>Call Response Time is defined as the time expired from an incident that's already  transferred from 1. level</a:t>
                      </a:r>
                      <a:r>
                        <a:rPr lang="en-US" sz="1200" kern="1200" baseline="0" noProof="0" dirty="0">
                          <a:solidFill>
                            <a:schemeClr val="tx1"/>
                          </a:solidFill>
                          <a:effectLst/>
                          <a:latin typeface="+mn-lt"/>
                          <a:ea typeface="+mn-ea"/>
                          <a:cs typeface="+mn-cs"/>
                        </a:rPr>
                        <a:t> support to 2. level support until incident is assigned to support group member and status of incident is changed to „work in progress“. </a:t>
                      </a:r>
                      <a:r>
                        <a:rPr lang="en-US" sz="1200" kern="1200" noProof="0" dirty="0">
                          <a:solidFill>
                            <a:schemeClr val="tx1"/>
                          </a:solidFill>
                          <a:effectLst/>
                          <a:latin typeface="+mn-lt"/>
                          <a:ea typeface="+mn-ea"/>
                          <a:cs typeface="+mn-cs"/>
                        </a:rPr>
                        <a:t>Customer gets notified immediately. </a:t>
                      </a:r>
                    </a:p>
                  </a:txBody>
                  <a:tcPr/>
                </a:tc>
                <a:extLst>
                  <a:ext uri="{0D108BD9-81ED-4DB2-BD59-A6C34878D82A}">
                    <a16:rowId xmlns:a16="http://schemas.microsoft.com/office/drawing/2014/main" val="1286962200"/>
                  </a:ext>
                </a:extLst>
              </a:tr>
              <a:tr h="286756">
                <a:tc>
                  <a:txBody>
                    <a:bodyPr/>
                    <a:lstStyle/>
                    <a:p>
                      <a:r>
                        <a:rPr lang="en-US" sz="1600" noProof="0" dirty="0">
                          <a:solidFill>
                            <a:schemeClr val="bg1"/>
                          </a:solidFill>
                        </a:rPr>
                        <a:t>Measurement and calculation</a:t>
                      </a:r>
                    </a:p>
                  </a:txBody>
                  <a:tcPr>
                    <a:solidFill>
                      <a:schemeClr val="accent5">
                        <a:lumMod val="75000"/>
                      </a:schemeClr>
                    </a:solidFill>
                  </a:tcPr>
                </a:tc>
                <a:extLst>
                  <a:ext uri="{0D108BD9-81ED-4DB2-BD59-A6C34878D82A}">
                    <a16:rowId xmlns:a16="http://schemas.microsoft.com/office/drawing/2014/main" val="467906358"/>
                  </a:ext>
                </a:extLst>
              </a:tr>
              <a:tr h="2632941">
                <a:tc>
                  <a:txBody>
                    <a:bodyPr/>
                    <a:lstStyle/>
                    <a:p>
                      <a:r>
                        <a:rPr lang="en-US" sz="1200" noProof="0" dirty="0"/>
                        <a:t>Response Time: The data is taken from the ticketing tool and is calculated as the difference between the time an incident is assigned to 2. level support and the time</a:t>
                      </a:r>
                    </a:p>
                    <a:p>
                      <a:r>
                        <a:rPr lang="en-US" sz="1200" noProof="0" dirty="0"/>
                        <a:t>a support group member starts working on Incident: status “Work in progress” selected.</a:t>
                      </a:r>
                    </a:p>
                    <a:p>
                      <a:r>
                        <a:rPr lang="en-US" sz="1200" noProof="0" dirty="0"/>
                        <a:t>Time spent outside Agreed service time is excluded from calculation.</a:t>
                      </a:r>
                    </a:p>
                    <a:p>
                      <a:r>
                        <a:rPr lang="en-US" sz="1200" noProof="0" dirty="0"/>
                        <a:t>Only tickets with non-chargeable Resolution code are taken into this report, as non-chargeable Resolution code means that these are real INC. If ticket has no resolution code, such ticket is not reported in SLA.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t>Response time is applied to all </a:t>
                      </a:r>
                      <a:r>
                        <a:rPr lang="en-US" sz="1200" baseline="0" noProof="0" dirty="0"/>
                        <a:t>incidents with non specific KPIs. It is applied in connection with resolution time defined in </a:t>
                      </a:r>
                      <a:r>
                        <a:rPr lang="sr-Latn-RS" sz="1200" baseline="0" noProof="0" dirty="0"/>
                        <a:t>2.1 </a:t>
                      </a:r>
                      <a:r>
                        <a:rPr lang="sr-Latn-RS" sz="1200" dirty="0"/>
                        <a:t>SAP SRM </a:t>
                      </a:r>
                      <a:r>
                        <a:rPr lang="en-US" sz="1200" dirty="0"/>
                        <a:t>non specific incidents</a:t>
                      </a:r>
                      <a:r>
                        <a:rPr lang="sr-Latn-RS" sz="1200" dirty="0"/>
                        <a:t>  - r</a:t>
                      </a:r>
                      <a:r>
                        <a:rPr lang="en-US" sz="1200" dirty="0" err="1"/>
                        <a:t>esolution</a:t>
                      </a:r>
                      <a:r>
                        <a:rPr lang="en-US" sz="1200" dirty="0"/>
                        <a:t> time </a:t>
                      </a:r>
                      <a:r>
                        <a:rPr lang="sr-Latn-RS" sz="1200" dirty="0" err="1"/>
                        <a:t>and</a:t>
                      </a:r>
                      <a:r>
                        <a:rPr lang="sr-Latn-RS" sz="1200" dirty="0"/>
                        <a:t> </a:t>
                      </a:r>
                      <a:r>
                        <a:rPr lang="sr-Latn-RS" sz="1200" baseline="0" noProof="0" dirty="0"/>
                        <a:t>2.2 </a:t>
                      </a:r>
                      <a:r>
                        <a:rPr lang="sr-Latn-RS" sz="1200" dirty="0"/>
                        <a:t>SAP SRM </a:t>
                      </a:r>
                      <a:r>
                        <a:rPr lang="en-US" sz="1200" dirty="0"/>
                        <a:t>non specific incidents</a:t>
                      </a:r>
                      <a:r>
                        <a:rPr lang="sr-Latn-RS" sz="1200" dirty="0"/>
                        <a:t> - </a:t>
                      </a:r>
                      <a:r>
                        <a:rPr lang="en-US" sz="1200" dirty="0"/>
                        <a:t>priority matrix and definitions</a:t>
                      </a:r>
                      <a:r>
                        <a:rPr lang="sr-Latn-RS" sz="1200" dirty="0"/>
                        <a:t>.</a:t>
                      </a:r>
                      <a:endParaRPr lang="en-US" sz="1200" noProof="0" dirty="0"/>
                    </a:p>
                  </a:txBody>
                  <a:tcPr/>
                </a:tc>
                <a:extLst>
                  <a:ext uri="{0D108BD9-81ED-4DB2-BD59-A6C34878D82A}">
                    <a16:rowId xmlns:a16="http://schemas.microsoft.com/office/drawing/2014/main" val="280106279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007818747"/>
              </p:ext>
            </p:extLst>
          </p:nvPr>
        </p:nvGraphicFramePr>
        <p:xfrm>
          <a:off x="5906145" y="1276225"/>
          <a:ext cx="6124354" cy="3352800"/>
        </p:xfrm>
        <a:graphic>
          <a:graphicData uri="http://schemas.openxmlformats.org/drawingml/2006/table">
            <a:tbl>
              <a:tblPr firstRow="1" bandRow="1">
                <a:tableStyleId>{74C1A8A3-306A-4EB7-A6B1-4F7E0EB9C5D6}</a:tableStyleId>
              </a:tblPr>
              <a:tblGrid>
                <a:gridCol w="1019529">
                  <a:extLst>
                    <a:ext uri="{9D8B030D-6E8A-4147-A177-3AD203B41FA5}">
                      <a16:colId xmlns:a16="http://schemas.microsoft.com/office/drawing/2014/main" val="778089801"/>
                    </a:ext>
                  </a:extLst>
                </a:gridCol>
                <a:gridCol w="1457497">
                  <a:extLst>
                    <a:ext uri="{9D8B030D-6E8A-4147-A177-3AD203B41FA5}">
                      <a16:colId xmlns:a16="http://schemas.microsoft.com/office/drawing/2014/main" val="1534511419"/>
                    </a:ext>
                  </a:extLst>
                </a:gridCol>
                <a:gridCol w="1823664">
                  <a:extLst>
                    <a:ext uri="{9D8B030D-6E8A-4147-A177-3AD203B41FA5}">
                      <a16:colId xmlns:a16="http://schemas.microsoft.com/office/drawing/2014/main" val="1122388949"/>
                    </a:ext>
                  </a:extLst>
                </a:gridCol>
                <a:gridCol w="1823664">
                  <a:extLst>
                    <a:ext uri="{9D8B030D-6E8A-4147-A177-3AD203B41FA5}">
                      <a16:colId xmlns:a16="http://schemas.microsoft.com/office/drawing/2014/main" val="2431555198"/>
                    </a:ext>
                  </a:extLst>
                </a:gridCol>
              </a:tblGrid>
              <a:tr h="370840">
                <a:tc>
                  <a:txBody>
                    <a:bodyPr/>
                    <a:lstStyle/>
                    <a:p>
                      <a:pPr algn="ctr"/>
                      <a:r>
                        <a:rPr lang="en-US" sz="1400" noProof="0" dirty="0"/>
                        <a:t>Category</a:t>
                      </a:r>
                    </a:p>
                  </a:txBody>
                  <a:tcPr anchor="ctr"/>
                </a:tc>
                <a:tc>
                  <a:txBody>
                    <a:bodyPr/>
                    <a:lstStyle/>
                    <a:p>
                      <a:pPr algn="ctr"/>
                      <a:r>
                        <a:rPr lang="en-US" sz="1400" noProof="0" dirty="0"/>
                        <a:t>Service Level / KPI Target</a:t>
                      </a:r>
                    </a:p>
                  </a:txBody>
                  <a:tcPr anchor="ctr"/>
                </a:tc>
                <a:tc>
                  <a:txBody>
                    <a:bodyPr/>
                    <a:lstStyle/>
                    <a:p>
                      <a:pPr algn="ctr"/>
                      <a:r>
                        <a:rPr lang="en-US" sz="1400" noProof="0" dirty="0"/>
                        <a:t>Agreed service time</a:t>
                      </a:r>
                    </a:p>
                  </a:txBody>
                  <a:tcPr anchor="ctr"/>
                </a:tc>
                <a:tc>
                  <a:txBody>
                    <a:bodyPr/>
                    <a:lstStyle/>
                    <a:p>
                      <a:pPr algn="ctr"/>
                      <a:r>
                        <a:rPr lang="en-US" sz="1400" noProof="0" dirty="0"/>
                        <a:t>Penalty</a:t>
                      </a:r>
                      <a:r>
                        <a:rPr lang="sr-Latn-RS" sz="1400" noProof="0" dirty="0"/>
                        <a:t> </a:t>
                      </a:r>
                      <a:r>
                        <a:rPr lang="sr-Latn-RS" sz="1400" noProof="0" dirty="0">
                          <a:solidFill>
                            <a:schemeClr val="bg1"/>
                          </a:solidFill>
                        </a:rPr>
                        <a:t>(</a:t>
                      </a:r>
                      <a:r>
                        <a:rPr lang="sr-Latn-RS" sz="1400" noProof="0" dirty="0" err="1">
                          <a:solidFill>
                            <a:schemeClr val="bg1"/>
                          </a:solidFill>
                        </a:rPr>
                        <a:t>per</a:t>
                      </a:r>
                      <a:r>
                        <a:rPr lang="sr-Latn-RS" sz="1400" noProof="0" dirty="0">
                          <a:solidFill>
                            <a:schemeClr val="bg1"/>
                          </a:solidFill>
                        </a:rPr>
                        <a:t> </a:t>
                      </a:r>
                      <a:r>
                        <a:rPr lang="sr-Latn-RS" sz="1400" noProof="0" dirty="0" err="1">
                          <a:solidFill>
                            <a:schemeClr val="bg1"/>
                          </a:solidFill>
                        </a:rPr>
                        <a:t>ticket</a:t>
                      </a:r>
                      <a:r>
                        <a:rPr lang="sr-Latn-RS" sz="1400" noProof="0" dirty="0">
                          <a:solidFill>
                            <a:schemeClr val="bg1"/>
                          </a:solidFill>
                        </a:rPr>
                        <a:t>)</a:t>
                      </a:r>
                      <a:endParaRPr lang="en-US" sz="1400" noProof="0" dirty="0">
                        <a:solidFill>
                          <a:schemeClr val="bg1"/>
                        </a:solidFill>
                      </a:endParaRPr>
                    </a:p>
                  </a:txBody>
                  <a:tcPr anchor="ctr"/>
                </a:tc>
                <a:extLst>
                  <a:ext uri="{0D108BD9-81ED-4DB2-BD59-A6C34878D82A}">
                    <a16:rowId xmlns:a16="http://schemas.microsoft.com/office/drawing/2014/main" val="1472501437"/>
                  </a:ext>
                </a:extLst>
              </a:tr>
              <a:tr h="370840">
                <a:tc>
                  <a:txBody>
                    <a:bodyPr/>
                    <a:lstStyle/>
                    <a:p>
                      <a:pPr algn="ctr"/>
                      <a:r>
                        <a:rPr lang="en-US" sz="1400" noProof="0" dirty="0"/>
                        <a:t>Call response time - gold</a:t>
                      </a:r>
                    </a:p>
                  </a:txBody>
                  <a:tcPr anchor="ctr"/>
                </a:tc>
                <a:tc>
                  <a:txBody>
                    <a:bodyPr/>
                    <a:lstStyle/>
                    <a:p>
                      <a:pPr algn="ctr"/>
                      <a:r>
                        <a:rPr lang="en-US" sz="1400" noProof="0" dirty="0"/>
                        <a:t>30 minutes</a:t>
                      </a:r>
                    </a:p>
                  </a:txBody>
                  <a:tcPr anchor="ctr"/>
                </a:tc>
                <a:tc>
                  <a:txBody>
                    <a:bodyPr/>
                    <a:lstStyle/>
                    <a:p>
                      <a:pPr algn="ctr"/>
                      <a:r>
                        <a:rPr lang="en-US" sz="1400" noProof="0" dirty="0"/>
                        <a:t>Standard</a:t>
                      </a:r>
                      <a:r>
                        <a:rPr lang="en-US" sz="1400" baseline="0" noProof="0" dirty="0"/>
                        <a:t> Operations Time (0</a:t>
                      </a:r>
                      <a:r>
                        <a:rPr lang="sr-Latn-RS" sz="1400" baseline="0" noProof="0" dirty="0"/>
                        <a:t>8:00</a:t>
                      </a:r>
                      <a:r>
                        <a:rPr lang="en-US" sz="1400" baseline="0" noProof="0" dirty="0"/>
                        <a:t> -</a:t>
                      </a:r>
                      <a:r>
                        <a:rPr lang="sr-Latn-RS" sz="1400" baseline="0" noProof="0" dirty="0"/>
                        <a:t>17</a:t>
                      </a:r>
                      <a:r>
                        <a:rPr lang="en-US" sz="1400" baseline="0" noProof="0" dirty="0"/>
                        <a:t>:</a:t>
                      </a:r>
                      <a:r>
                        <a:rPr lang="sr-Latn-RS" sz="1400" baseline="0" noProof="0" dirty="0"/>
                        <a:t>00</a:t>
                      </a:r>
                      <a:r>
                        <a:rPr lang="en-US" sz="1400" baseline="0" noProof="0" dirty="0"/>
                        <a:t> Monday-Friday</a:t>
                      </a:r>
                      <a:r>
                        <a:rPr lang="sr-Latn-RS" sz="1400" baseline="0" noProof="0" dirty="0"/>
                        <a:t>)</a:t>
                      </a:r>
                      <a:endParaRPr lang="en-US" sz="1400" noProof="0" dirty="0"/>
                    </a:p>
                  </a:txBody>
                  <a:tcPr anchor="ctr"/>
                </a:tc>
                <a:tc>
                  <a:txBody>
                    <a:bodyPr/>
                    <a:lstStyle/>
                    <a:p>
                      <a:pPr algn="ctr"/>
                      <a:r>
                        <a:rPr lang="sr-Latn-RS" sz="1400" noProof="0" dirty="0">
                          <a:solidFill>
                            <a:schemeClr val="tx1"/>
                          </a:solidFill>
                        </a:rPr>
                        <a:t>1</a:t>
                      </a:r>
                      <a:r>
                        <a:rPr lang="en-US" sz="1400" noProof="0" dirty="0">
                          <a:solidFill>
                            <a:schemeClr val="tx1"/>
                          </a:solidFill>
                        </a:rPr>
                        <a:t> % of </a:t>
                      </a:r>
                      <a:r>
                        <a:rPr lang="en-US" sz="1400" u="none" strike="noStrike" kern="1200" noProof="0" dirty="0">
                          <a:solidFill>
                            <a:schemeClr val="tx1"/>
                          </a:solidFill>
                          <a:effectLst/>
                          <a:latin typeface="+mn-lt"/>
                          <a:ea typeface="+mn-ea"/>
                          <a:cs typeface="+mn-cs"/>
                        </a:rPr>
                        <a:t>Monthly service amount for</a:t>
                      </a:r>
                      <a:r>
                        <a:rPr lang="en-US" sz="1400" u="none" strike="noStrike" kern="1200" baseline="0" noProof="0" dirty="0">
                          <a:solidFill>
                            <a:schemeClr val="tx1"/>
                          </a:solidFill>
                          <a:effectLst/>
                          <a:latin typeface="+mn-lt"/>
                          <a:ea typeface="+mn-ea"/>
                          <a:cs typeface="+mn-cs"/>
                        </a:rPr>
                        <a:t> maintenance</a:t>
                      </a:r>
                      <a:endParaRPr lang="en-US" sz="1400" noProof="0" dirty="0">
                        <a:solidFill>
                          <a:schemeClr val="tx1"/>
                        </a:solidFill>
                      </a:endParaRPr>
                    </a:p>
                  </a:txBody>
                  <a:tcPr anchor="ctr"/>
                </a:tc>
                <a:extLst>
                  <a:ext uri="{0D108BD9-81ED-4DB2-BD59-A6C34878D82A}">
                    <a16:rowId xmlns:a16="http://schemas.microsoft.com/office/drawing/2014/main" val="2930267245"/>
                  </a:ext>
                </a:extLst>
              </a:tr>
              <a:tr h="370840">
                <a:tc>
                  <a:txBody>
                    <a:bodyPr/>
                    <a:lstStyle/>
                    <a:p>
                      <a:pPr algn="ctr"/>
                      <a:r>
                        <a:rPr lang="en-US" sz="1400" noProof="0" dirty="0"/>
                        <a:t>Call</a:t>
                      </a:r>
                      <a:r>
                        <a:rPr lang="en-US" sz="1400" baseline="0" noProof="0" dirty="0"/>
                        <a:t> </a:t>
                      </a:r>
                      <a:r>
                        <a:rPr lang="en-US" sz="1400" noProof="0" dirty="0"/>
                        <a:t>response </a:t>
                      </a:r>
                      <a:r>
                        <a:rPr lang="en-US" sz="1400" baseline="0" noProof="0" dirty="0"/>
                        <a:t> time – silver</a:t>
                      </a:r>
                      <a:endParaRPr lang="en-US" sz="1400" noProof="0" dirty="0"/>
                    </a:p>
                  </a:txBody>
                  <a:tcPr anchor="ctr"/>
                </a:tc>
                <a:tc>
                  <a:txBody>
                    <a:bodyPr/>
                    <a:lstStyle/>
                    <a:p>
                      <a:pPr algn="ctr"/>
                      <a:r>
                        <a:rPr lang="en-US" sz="1400" noProof="0" dirty="0"/>
                        <a:t>30 minutes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noProof="0" dirty="0"/>
                        <a:t>Standard</a:t>
                      </a:r>
                      <a:r>
                        <a:rPr lang="en-US" sz="1400" baseline="0" noProof="0" dirty="0"/>
                        <a:t> Operations Time (0</a:t>
                      </a:r>
                      <a:r>
                        <a:rPr lang="sr-Latn-RS" sz="1400" baseline="0" noProof="0" dirty="0"/>
                        <a:t>8:00</a:t>
                      </a:r>
                      <a:r>
                        <a:rPr lang="en-US" sz="1400" baseline="0" noProof="0" dirty="0"/>
                        <a:t> -</a:t>
                      </a:r>
                      <a:r>
                        <a:rPr lang="sr-Latn-RS" sz="1400" baseline="0" noProof="0" dirty="0"/>
                        <a:t>17</a:t>
                      </a:r>
                      <a:r>
                        <a:rPr lang="en-US" sz="1400" baseline="0" noProof="0" dirty="0"/>
                        <a:t>:</a:t>
                      </a:r>
                      <a:r>
                        <a:rPr lang="sr-Latn-RS" sz="1400" baseline="0" noProof="0" dirty="0"/>
                        <a:t>00</a:t>
                      </a:r>
                      <a:r>
                        <a:rPr lang="en-US" sz="1400" baseline="0" noProof="0" dirty="0"/>
                        <a:t> Monday-Friday</a:t>
                      </a:r>
                      <a:r>
                        <a:rPr lang="sr-Latn-RS" sz="1400" baseline="0" noProof="0" dirty="0"/>
                        <a:t>)</a:t>
                      </a:r>
                      <a:endParaRPr lang="en-US" sz="1400" noProof="0" dirty="0"/>
                    </a:p>
                  </a:txBody>
                  <a:tcPr anchor="ctr"/>
                </a:tc>
                <a:tc>
                  <a:txBody>
                    <a:bodyPr/>
                    <a:lstStyle/>
                    <a:p>
                      <a:pPr algn="ctr"/>
                      <a:r>
                        <a:rPr lang="sr-Latn-RS" sz="1400" noProof="0" dirty="0">
                          <a:solidFill>
                            <a:schemeClr val="tx1"/>
                          </a:solidFill>
                        </a:rPr>
                        <a:t>0,5</a:t>
                      </a:r>
                      <a:r>
                        <a:rPr lang="en-US" sz="1400" noProof="0" dirty="0">
                          <a:solidFill>
                            <a:schemeClr val="tx1"/>
                          </a:solidFill>
                        </a:rPr>
                        <a:t> % of </a:t>
                      </a:r>
                      <a:r>
                        <a:rPr lang="en-US" sz="1400" u="none" strike="noStrike" kern="1200" noProof="0" dirty="0">
                          <a:solidFill>
                            <a:schemeClr val="tx1"/>
                          </a:solidFill>
                          <a:effectLst/>
                          <a:latin typeface="+mn-lt"/>
                          <a:ea typeface="+mn-ea"/>
                          <a:cs typeface="+mn-cs"/>
                        </a:rPr>
                        <a:t>Monthly service amount for</a:t>
                      </a:r>
                      <a:r>
                        <a:rPr lang="en-US" sz="1400" u="none" strike="noStrike" kern="1200" baseline="0" noProof="0" dirty="0">
                          <a:solidFill>
                            <a:schemeClr val="tx1"/>
                          </a:solidFill>
                          <a:effectLst/>
                          <a:latin typeface="+mn-lt"/>
                          <a:ea typeface="+mn-ea"/>
                          <a:cs typeface="+mn-cs"/>
                        </a:rPr>
                        <a:t> maintenance</a:t>
                      </a:r>
                      <a:endParaRPr lang="en-US" sz="1400" noProof="0" dirty="0">
                        <a:solidFill>
                          <a:schemeClr val="tx1"/>
                        </a:solidFill>
                      </a:endParaRPr>
                    </a:p>
                  </a:txBody>
                  <a:tcPr anchor="ctr"/>
                </a:tc>
                <a:extLst>
                  <a:ext uri="{0D108BD9-81ED-4DB2-BD59-A6C34878D82A}">
                    <a16:rowId xmlns:a16="http://schemas.microsoft.com/office/drawing/2014/main" val="181383932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noProof="0" dirty="0"/>
                        <a:t>Call</a:t>
                      </a:r>
                      <a:r>
                        <a:rPr lang="en-US" sz="1400" baseline="0" noProof="0" dirty="0"/>
                        <a:t> </a:t>
                      </a:r>
                      <a:r>
                        <a:rPr lang="en-US" sz="1400" noProof="0" dirty="0"/>
                        <a:t>response </a:t>
                      </a:r>
                      <a:r>
                        <a:rPr lang="en-US" sz="1400" baseline="0" noProof="0" dirty="0"/>
                        <a:t> time – bronze</a:t>
                      </a:r>
                      <a:endParaRPr lang="en-US" sz="1400" noProof="0" dirty="0"/>
                    </a:p>
                    <a:p>
                      <a:pPr algn="ctr"/>
                      <a:endParaRPr lang="en-US" sz="1400" noProof="0" dirty="0"/>
                    </a:p>
                  </a:txBody>
                  <a:tcPr anchor="ctr"/>
                </a:tc>
                <a:tc>
                  <a:txBody>
                    <a:bodyPr/>
                    <a:lstStyle/>
                    <a:p>
                      <a:pPr algn="ctr"/>
                      <a:r>
                        <a:rPr lang="en-US" sz="1400" noProof="0" dirty="0"/>
                        <a:t>60 minutes</a:t>
                      </a:r>
                    </a:p>
                  </a:txBody>
                  <a:tcPr anchor="ctr"/>
                </a:tc>
                <a:tc>
                  <a:txBody>
                    <a:bodyPr/>
                    <a:lstStyle/>
                    <a:p>
                      <a:pPr algn="ctr"/>
                      <a:r>
                        <a:rPr lang="en-US" sz="1400" noProof="0" dirty="0"/>
                        <a:t>Standard</a:t>
                      </a:r>
                      <a:r>
                        <a:rPr lang="en-US" sz="1400" baseline="0" noProof="0" dirty="0"/>
                        <a:t> Operations Time (0</a:t>
                      </a:r>
                      <a:r>
                        <a:rPr lang="sr-Latn-RS" sz="1400" baseline="0" noProof="0" dirty="0"/>
                        <a:t>8:00</a:t>
                      </a:r>
                      <a:r>
                        <a:rPr lang="en-US" sz="1400" baseline="0" noProof="0" dirty="0"/>
                        <a:t> -</a:t>
                      </a:r>
                      <a:r>
                        <a:rPr lang="sr-Latn-RS" sz="1400" baseline="0" noProof="0" dirty="0"/>
                        <a:t>17</a:t>
                      </a:r>
                      <a:r>
                        <a:rPr lang="en-US" sz="1400" baseline="0" noProof="0" dirty="0"/>
                        <a:t>:</a:t>
                      </a:r>
                      <a:r>
                        <a:rPr lang="sr-Latn-RS" sz="1400" baseline="0" noProof="0" dirty="0"/>
                        <a:t>00</a:t>
                      </a:r>
                      <a:r>
                        <a:rPr lang="en-US" sz="1400" baseline="0" noProof="0" dirty="0"/>
                        <a:t> Monday-Friday</a:t>
                      </a:r>
                      <a:r>
                        <a:rPr lang="sr-Latn-RS" sz="1400" baseline="0" noProof="0" dirty="0"/>
                        <a:t>)</a:t>
                      </a:r>
                      <a:endParaRPr lang="en-US" sz="1400" noProof="0" dirty="0"/>
                    </a:p>
                  </a:txBody>
                  <a:tcPr anchor="ctr"/>
                </a:tc>
                <a:tc>
                  <a:txBody>
                    <a:bodyPr/>
                    <a:lstStyle/>
                    <a:p>
                      <a:pPr algn="ctr"/>
                      <a:r>
                        <a:rPr lang="sr-Latn-RS" sz="1400" noProof="0" dirty="0">
                          <a:solidFill>
                            <a:schemeClr val="tx1"/>
                          </a:solidFill>
                        </a:rPr>
                        <a:t>0,5</a:t>
                      </a:r>
                      <a:r>
                        <a:rPr lang="sr-Latn-RS" sz="1400" baseline="0" noProof="0" dirty="0">
                          <a:solidFill>
                            <a:schemeClr val="tx1"/>
                          </a:solidFill>
                        </a:rPr>
                        <a:t> </a:t>
                      </a:r>
                      <a:r>
                        <a:rPr lang="en-US" sz="1400" noProof="0" dirty="0">
                          <a:solidFill>
                            <a:schemeClr val="tx1"/>
                          </a:solidFill>
                        </a:rPr>
                        <a:t> % of </a:t>
                      </a:r>
                      <a:r>
                        <a:rPr lang="en-US" sz="1400" u="none" strike="noStrike" kern="1200" noProof="0" dirty="0">
                          <a:solidFill>
                            <a:schemeClr val="tx1"/>
                          </a:solidFill>
                          <a:effectLst/>
                          <a:latin typeface="+mn-lt"/>
                          <a:ea typeface="+mn-ea"/>
                          <a:cs typeface="+mn-cs"/>
                        </a:rPr>
                        <a:t>Monthly service amount for</a:t>
                      </a:r>
                      <a:r>
                        <a:rPr lang="en-US" sz="1400" u="none" strike="noStrike" kern="1200" baseline="0" noProof="0" dirty="0">
                          <a:solidFill>
                            <a:schemeClr val="tx1"/>
                          </a:solidFill>
                          <a:effectLst/>
                          <a:latin typeface="+mn-lt"/>
                          <a:ea typeface="+mn-ea"/>
                          <a:cs typeface="+mn-cs"/>
                        </a:rPr>
                        <a:t> maintenance</a:t>
                      </a:r>
                      <a:endParaRPr lang="en-US" sz="1400" noProof="0" dirty="0">
                        <a:solidFill>
                          <a:schemeClr val="tx1"/>
                        </a:solidFill>
                      </a:endParaRPr>
                    </a:p>
                  </a:txBody>
                  <a:tcPr anchor="ctr"/>
                </a:tc>
                <a:extLst>
                  <a:ext uri="{0D108BD9-81ED-4DB2-BD59-A6C34878D82A}">
                    <a16:rowId xmlns:a16="http://schemas.microsoft.com/office/drawing/2014/main" val="386788237"/>
                  </a:ext>
                </a:extLst>
              </a:tr>
            </a:tbl>
          </a:graphicData>
        </a:graphic>
      </p:graphicFrame>
      <p:sp>
        <p:nvSpPr>
          <p:cNvPr id="3" name="TextBox 2"/>
          <p:cNvSpPr txBox="1"/>
          <p:nvPr/>
        </p:nvSpPr>
        <p:spPr>
          <a:xfrm>
            <a:off x="6185647" y="4885765"/>
            <a:ext cx="5342965" cy="923330"/>
          </a:xfrm>
          <a:prstGeom prst="rect">
            <a:avLst/>
          </a:prstGeom>
          <a:noFill/>
        </p:spPr>
        <p:txBody>
          <a:bodyPr wrap="square" rtlCol="0">
            <a:spAutoFit/>
          </a:bodyPr>
          <a:lstStyle/>
          <a:p>
            <a:r>
              <a:rPr lang="sr-Latn-RS" dirty="0"/>
              <a:t>Total chargeable penalty regarding this KPI can not exceed more </a:t>
            </a:r>
            <a:r>
              <a:rPr lang="sr-Latn-RS" dirty="0" err="1"/>
              <a:t>than</a:t>
            </a:r>
            <a:r>
              <a:rPr lang="sr-Latn-RS" dirty="0"/>
              <a:t> 3</a:t>
            </a:r>
            <a:r>
              <a:rPr lang="en-US" dirty="0"/>
              <a:t> </a:t>
            </a:r>
            <a:r>
              <a:rPr lang="sr-Latn-RS" dirty="0"/>
              <a:t>% of Monthly service amount for maintenance </a:t>
            </a:r>
          </a:p>
        </p:txBody>
      </p:sp>
    </p:spTree>
    <p:extLst>
      <p:ext uri="{BB962C8B-B14F-4D97-AF65-F5344CB8AC3E}">
        <p14:creationId xmlns:p14="http://schemas.microsoft.com/office/powerpoint/2010/main" val="4171457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0"/>
            <a:ext cx="11273246" cy="850392"/>
          </a:xfrm>
        </p:spPr>
        <p:txBody>
          <a:bodyPr/>
          <a:lstStyle/>
          <a:p>
            <a:r>
              <a:rPr lang="en-US" noProof="0" dirty="0"/>
              <a:t> </a:t>
            </a:r>
            <a:br>
              <a:rPr lang="en-US" noProof="0" dirty="0"/>
            </a:br>
            <a:r>
              <a:rPr lang="en-US" noProof="0" dirty="0"/>
              <a:t>1. IT Quality </a:t>
            </a:r>
            <a:r>
              <a:rPr lang="sr-Latn-RS" dirty="0"/>
              <a:t>SAP SRM </a:t>
            </a:r>
            <a:r>
              <a:rPr lang="en-US" dirty="0"/>
              <a:t>KPIs</a:t>
            </a:r>
            <a:r>
              <a:rPr lang="en-US" sz="3200" dirty="0"/>
              <a:t> </a:t>
            </a:r>
            <a:r>
              <a:rPr lang="en-US" sz="3200" noProof="0" dirty="0"/>
              <a:t> </a:t>
            </a:r>
            <a:br>
              <a:rPr lang="en-US" sz="2000" noProof="0" dirty="0"/>
            </a:br>
            <a:r>
              <a:rPr lang="en-US" sz="2000" noProof="0" dirty="0"/>
              <a:t>        1.1 Service management</a:t>
            </a:r>
            <a:br>
              <a:rPr lang="en-US" sz="2000" noProof="0" dirty="0"/>
            </a:br>
            <a:r>
              <a:rPr lang="en-US" sz="2000" noProof="0" dirty="0"/>
              <a:t>            </a:t>
            </a:r>
            <a:r>
              <a:rPr lang="en-US" sz="1600" noProof="0" dirty="0"/>
              <a:t>1.1.</a:t>
            </a:r>
            <a:r>
              <a:rPr lang="sr-Latn-RS" sz="1600" noProof="0" dirty="0"/>
              <a:t>2</a:t>
            </a:r>
            <a:r>
              <a:rPr lang="en-US" sz="1600" noProof="0" dirty="0"/>
              <a:t> Incident management resolution time</a:t>
            </a:r>
            <a:br>
              <a:rPr lang="en-US" sz="1600" noProof="0" dirty="0"/>
            </a:br>
            <a:r>
              <a:rPr lang="en-US" sz="3200" noProof="0" dirty="0"/>
              <a:t>    </a:t>
            </a:r>
            <a:endParaRPr lang="en-US" sz="1600" noProof="0" dirty="0"/>
          </a:p>
        </p:txBody>
      </p:sp>
      <p:sp>
        <p:nvSpPr>
          <p:cNvPr id="4" name="Slide Number Placeholder 3"/>
          <p:cNvSpPr>
            <a:spLocks noGrp="1"/>
          </p:cNvSpPr>
          <p:nvPr>
            <p:ph type="sldNum" sz="quarter" idx="12"/>
          </p:nvPr>
        </p:nvSpPr>
        <p:spPr/>
        <p:txBody>
          <a:bodyPr/>
          <a:lstStyle/>
          <a:p>
            <a:fld id="{44930828-9CE0-4878-87A7-5F8B23242B1A}" type="slidenum">
              <a:rPr lang="en-US" smtClean="0"/>
              <a:pPr/>
              <a:t>5</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586131199"/>
              </p:ext>
            </p:extLst>
          </p:nvPr>
        </p:nvGraphicFramePr>
        <p:xfrm>
          <a:off x="173178" y="949656"/>
          <a:ext cx="5462078" cy="5057417"/>
        </p:xfrm>
        <a:graphic>
          <a:graphicData uri="http://schemas.openxmlformats.org/drawingml/2006/table">
            <a:tbl>
              <a:tblPr firstRow="1" bandRow="1">
                <a:tableStyleId>{5C22544A-7EE6-4342-B048-85BDC9FD1C3A}</a:tableStyleId>
              </a:tblPr>
              <a:tblGrid>
                <a:gridCol w="5462078">
                  <a:extLst>
                    <a:ext uri="{9D8B030D-6E8A-4147-A177-3AD203B41FA5}">
                      <a16:colId xmlns:a16="http://schemas.microsoft.com/office/drawing/2014/main" val="875617307"/>
                    </a:ext>
                  </a:extLst>
                </a:gridCol>
              </a:tblGrid>
              <a:tr h="495306">
                <a:tc>
                  <a:txBody>
                    <a:bodyPr/>
                    <a:lstStyle/>
                    <a:p>
                      <a:pPr marL="0" algn="l" defTabSz="914400" rtl="0" eaLnBrk="1" latinLnBrk="0" hangingPunct="1"/>
                      <a:r>
                        <a:rPr lang="en-US" sz="1600" noProof="0" dirty="0"/>
                        <a:t>Service name / KPI Name: </a:t>
                      </a:r>
                      <a:r>
                        <a:rPr lang="en-US" sz="1600" b="1" kern="1200" noProof="0" dirty="0">
                          <a:solidFill>
                            <a:schemeClr val="lt1"/>
                          </a:solidFill>
                          <a:latin typeface="+mn-lt"/>
                          <a:ea typeface="+mn-ea"/>
                          <a:cs typeface="+mn-cs"/>
                        </a:rPr>
                        <a:t>Incident management resolution time</a:t>
                      </a:r>
                    </a:p>
                  </a:txBody>
                  <a:tcPr/>
                </a:tc>
                <a:extLst>
                  <a:ext uri="{0D108BD9-81ED-4DB2-BD59-A6C34878D82A}">
                    <a16:rowId xmlns:a16="http://schemas.microsoft.com/office/drawing/2014/main" val="2019637153"/>
                  </a:ext>
                </a:extLst>
              </a:tr>
              <a:tr h="286756">
                <a:tc>
                  <a:txBody>
                    <a:bodyPr/>
                    <a:lstStyle/>
                    <a:p>
                      <a:r>
                        <a:rPr lang="en-US" sz="1600" noProof="0" dirty="0"/>
                        <a:t>Definition</a:t>
                      </a:r>
                    </a:p>
                  </a:txBody>
                  <a:tcPr>
                    <a:solidFill>
                      <a:schemeClr val="bg1">
                        <a:lumMod val="75000"/>
                      </a:schemeClr>
                    </a:solidFill>
                  </a:tcPr>
                </a:tc>
                <a:extLst>
                  <a:ext uri="{0D108BD9-81ED-4DB2-BD59-A6C34878D82A}">
                    <a16:rowId xmlns:a16="http://schemas.microsoft.com/office/drawing/2014/main" val="226506759"/>
                  </a:ext>
                </a:extLst>
              </a:tr>
              <a:tr h="1174796">
                <a:tc>
                  <a:txBody>
                    <a:bodyPr/>
                    <a:lstStyle/>
                    <a:p>
                      <a:r>
                        <a:rPr lang="en-US" sz="1200" kern="1200" noProof="0" dirty="0">
                          <a:solidFill>
                            <a:schemeClr val="tx1"/>
                          </a:solidFill>
                          <a:effectLst/>
                          <a:latin typeface="+mn-lt"/>
                          <a:ea typeface="+mn-ea"/>
                          <a:cs typeface="+mn-cs"/>
                        </a:rPr>
                        <a:t>Call Resolution Time is defined as the time needed by an support group member to resolve the incident.</a:t>
                      </a:r>
                      <a:endParaRPr lang="en-US" sz="1200" noProof="0" dirty="0"/>
                    </a:p>
                  </a:txBody>
                  <a:tcPr/>
                </a:tc>
                <a:extLst>
                  <a:ext uri="{0D108BD9-81ED-4DB2-BD59-A6C34878D82A}">
                    <a16:rowId xmlns:a16="http://schemas.microsoft.com/office/drawing/2014/main" val="1286962200"/>
                  </a:ext>
                </a:extLst>
              </a:tr>
              <a:tr h="286756">
                <a:tc>
                  <a:txBody>
                    <a:bodyPr/>
                    <a:lstStyle/>
                    <a:p>
                      <a:r>
                        <a:rPr lang="en-US" sz="1600" noProof="0" dirty="0">
                          <a:solidFill>
                            <a:schemeClr val="bg1"/>
                          </a:solidFill>
                        </a:rPr>
                        <a:t>Measurement and calculation</a:t>
                      </a:r>
                    </a:p>
                  </a:txBody>
                  <a:tcPr>
                    <a:solidFill>
                      <a:schemeClr val="accent5">
                        <a:lumMod val="75000"/>
                      </a:schemeClr>
                    </a:solidFill>
                  </a:tcPr>
                </a:tc>
                <a:extLst>
                  <a:ext uri="{0D108BD9-81ED-4DB2-BD59-A6C34878D82A}">
                    <a16:rowId xmlns:a16="http://schemas.microsoft.com/office/drawing/2014/main" val="467906358"/>
                  </a:ext>
                </a:extLst>
              </a:tr>
              <a:tr h="2632941">
                <a:tc>
                  <a:txBody>
                    <a:bodyPr/>
                    <a:lstStyle/>
                    <a:p>
                      <a:r>
                        <a:rPr lang="en-US" sz="1200" noProof="0" dirty="0"/>
                        <a:t>Resolution Time: Until the ticket is sent to Validation or is Resolved / Closed.</a:t>
                      </a:r>
                    </a:p>
                    <a:p>
                      <a:r>
                        <a:rPr lang="en-US" sz="1200" noProof="0" dirty="0"/>
                        <a:t>Time spent outside Agreed service time is excluded from calculation.</a:t>
                      </a:r>
                    </a:p>
                    <a:p>
                      <a:r>
                        <a:rPr lang="en-US" sz="1200" noProof="0" dirty="0"/>
                        <a:t>Only tickets with non-chargeable Resolution code are taken into this report, as non-chargeable Resolution code means that these are real INC. If ticket has no resolution code, such ticket is not reported in SLA.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t>Resolution</a:t>
                      </a:r>
                      <a:r>
                        <a:rPr lang="en-US" sz="1200" baseline="0" noProof="0" dirty="0"/>
                        <a:t> time is applied to all with non specific KPIs. Service level and KPI targets are defined in </a:t>
                      </a:r>
                      <a:r>
                        <a:rPr lang="sr-Latn-RS" sz="1200" baseline="0" noProof="0" dirty="0"/>
                        <a:t>2.1 </a:t>
                      </a:r>
                      <a:r>
                        <a:rPr lang="sr-Latn-RS" sz="1200" dirty="0"/>
                        <a:t>SAP SRM </a:t>
                      </a:r>
                      <a:r>
                        <a:rPr lang="en-US" sz="1200" dirty="0"/>
                        <a:t>non specific incidents</a:t>
                      </a:r>
                      <a:r>
                        <a:rPr lang="sr-Latn-RS" sz="1200" dirty="0"/>
                        <a:t>  - r</a:t>
                      </a:r>
                      <a:r>
                        <a:rPr lang="en-US" sz="1200" dirty="0" err="1"/>
                        <a:t>esolution</a:t>
                      </a:r>
                      <a:r>
                        <a:rPr lang="en-US" sz="1200" dirty="0"/>
                        <a:t> time </a:t>
                      </a:r>
                      <a:r>
                        <a:rPr lang="sr-Latn-RS" sz="1200" dirty="0" err="1"/>
                        <a:t>and</a:t>
                      </a:r>
                      <a:r>
                        <a:rPr lang="sr-Latn-RS" sz="1200" dirty="0"/>
                        <a:t> </a:t>
                      </a:r>
                      <a:r>
                        <a:rPr lang="sr-Latn-RS" sz="1200" baseline="0" noProof="0" dirty="0"/>
                        <a:t>2.2 </a:t>
                      </a:r>
                      <a:r>
                        <a:rPr lang="sr-Latn-RS" sz="1200" dirty="0"/>
                        <a:t>SAP SRM </a:t>
                      </a:r>
                      <a:r>
                        <a:rPr lang="en-US" sz="1200" dirty="0"/>
                        <a:t>non specific incidents</a:t>
                      </a:r>
                      <a:r>
                        <a:rPr lang="sr-Latn-RS" sz="1200" dirty="0"/>
                        <a:t> - </a:t>
                      </a:r>
                      <a:r>
                        <a:rPr lang="en-US" sz="1200" dirty="0"/>
                        <a:t>priority matrix and definitions</a:t>
                      </a:r>
                      <a:r>
                        <a:rPr lang="sr-Latn-RS" sz="1200" dirty="0"/>
                        <a:t>.</a:t>
                      </a:r>
                      <a:endParaRPr lang="en-US" sz="1200" noProof="0" dirty="0"/>
                    </a:p>
                    <a:p>
                      <a:r>
                        <a:rPr lang="en-US" sz="1200" baseline="0" noProof="0" dirty="0"/>
                        <a:t> </a:t>
                      </a:r>
                      <a:endParaRPr lang="en-US" sz="1200" noProof="0" dirty="0"/>
                    </a:p>
                  </a:txBody>
                  <a:tcPr/>
                </a:tc>
                <a:extLst>
                  <a:ext uri="{0D108BD9-81ED-4DB2-BD59-A6C34878D82A}">
                    <a16:rowId xmlns:a16="http://schemas.microsoft.com/office/drawing/2014/main" val="280106279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095831527"/>
              </p:ext>
            </p:extLst>
          </p:nvPr>
        </p:nvGraphicFramePr>
        <p:xfrm>
          <a:off x="5906145" y="1276225"/>
          <a:ext cx="6124354" cy="3566160"/>
        </p:xfrm>
        <a:graphic>
          <a:graphicData uri="http://schemas.openxmlformats.org/drawingml/2006/table">
            <a:tbl>
              <a:tblPr firstRow="1" bandRow="1">
                <a:tableStyleId>{74C1A8A3-306A-4EB7-A6B1-4F7E0EB9C5D6}</a:tableStyleId>
              </a:tblPr>
              <a:tblGrid>
                <a:gridCol w="1019529">
                  <a:extLst>
                    <a:ext uri="{9D8B030D-6E8A-4147-A177-3AD203B41FA5}">
                      <a16:colId xmlns:a16="http://schemas.microsoft.com/office/drawing/2014/main" val="778089801"/>
                    </a:ext>
                  </a:extLst>
                </a:gridCol>
                <a:gridCol w="1457497">
                  <a:extLst>
                    <a:ext uri="{9D8B030D-6E8A-4147-A177-3AD203B41FA5}">
                      <a16:colId xmlns:a16="http://schemas.microsoft.com/office/drawing/2014/main" val="1534511419"/>
                    </a:ext>
                  </a:extLst>
                </a:gridCol>
                <a:gridCol w="1823664">
                  <a:extLst>
                    <a:ext uri="{9D8B030D-6E8A-4147-A177-3AD203B41FA5}">
                      <a16:colId xmlns:a16="http://schemas.microsoft.com/office/drawing/2014/main" val="1122388949"/>
                    </a:ext>
                  </a:extLst>
                </a:gridCol>
                <a:gridCol w="1823664">
                  <a:extLst>
                    <a:ext uri="{9D8B030D-6E8A-4147-A177-3AD203B41FA5}">
                      <a16:colId xmlns:a16="http://schemas.microsoft.com/office/drawing/2014/main" val="2431555198"/>
                    </a:ext>
                  </a:extLst>
                </a:gridCol>
              </a:tblGrid>
              <a:tr h="370840">
                <a:tc>
                  <a:txBody>
                    <a:bodyPr/>
                    <a:lstStyle/>
                    <a:p>
                      <a:pPr algn="ctr"/>
                      <a:r>
                        <a:rPr lang="en-US" sz="1400" noProof="0" dirty="0"/>
                        <a:t>Category</a:t>
                      </a:r>
                    </a:p>
                  </a:txBody>
                  <a:tcPr anchor="ctr"/>
                </a:tc>
                <a:tc>
                  <a:txBody>
                    <a:bodyPr/>
                    <a:lstStyle/>
                    <a:p>
                      <a:pPr algn="ctr"/>
                      <a:r>
                        <a:rPr lang="en-US" sz="1400" noProof="0" dirty="0"/>
                        <a:t>Service Level / KPI Target</a:t>
                      </a:r>
                    </a:p>
                  </a:txBody>
                  <a:tcPr anchor="ctr"/>
                </a:tc>
                <a:tc>
                  <a:txBody>
                    <a:bodyPr/>
                    <a:lstStyle/>
                    <a:p>
                      <a:pPr algn="ctr"/>
                      <a:r>
                        <a:rPr lang="en-US" sz="1400" noProof="0" dirty="0"/>
                        <a:t>Agreed service time</a:t>
                      </a:r>
                    </a:p>
                  </a:txBody>
                  <a:tcPr anchor="ctr"/>
                </a:tc>
                <a:tc>
                  <a:txBody>
                    <a:bodyPr/>
                    <a:lstStyle/>
                    <a:p>
                      <a:pPr algn="ctr"/>
                      <a:r>
                        <a:rPr lang="en-US" sz="1400" noProof="0" dirty="0"/>
                        <a:t>Penalty</a:t>
                      </a:r>
                      <a:r>
                        <a:rPr lang="sr-Latn-RS" sz="1400" noProof="0" dirty="0"/>
                        <a:t> </a:t>
                      </a:r>
                      <a:r>
                        <a:rPr lang="sr-Latn-RS" sz="1400" noProof="0" dirty="0">
                          <a:solidFill>
                            <a:schemeClr val="bg1"/>
                          </a:solidFill>
                        </a:rPr>
                        <a:t>(</a:t>
                      </a:r>
                      <a:r>
                        <a:rPr lang="sr-Latn-RS" sz="1400" noProof="0" dirty="0" err="1">
                          <a:solidFill>
                            <a:schemeClr val="bg1"/>
                          </a:solidFill>
                        </a:rPr>
                        <a:t>per</a:t>
                      </a:r>
                      <a:r>
                        <a:rPr lang="sr-Latn-RS" sz="1400" noProof="0" dirty="0">
                          <a:solidFill>
                            <a:schemeClr val="bg1"/>
                          </a:solidFill>
                        </a:rPr>
                        <a:t> </a:t>
                      </a:r>
                      <a:r>
                        <a:rPr lang="sr-Latn-RS" sz="1400" noProof="0" dirty="0" err="1">
                          <a:solidFill>
                            <a:schemeClr val="bg1"/>
                          </a:solidFill>
                        </a:rPr>
                        <a:t>ticket</a:t>
                      </a:r>
                      <a:r>
                        <a:rPr lang="sr-Latn-RS" sz="1400" noProof="0" dirty="0">
                          <a:solidFill>
                            <a:schemeClr val="bg1"/>
                          </a:solidFill>
                        </a:rPr>
                        <a:t>)</a:t>
                      </a:r>
                      <a:endParaRPr lang="en-US" sz="1400" noProof="0" dirty="0">
                        <a:solidFill>
                          <a:schemeClr val="bg1"/>
                        </a:solidFill>
                      </a:endParaRPr>
                    </a:p>
                  </a:txBody>
                  <a:tcPr anchor="ctr"/>
                </a:tc>
                <a:extLst>
                  <a:ext uri="{0D108BD9-81ED-4DB2-BD59-A6C34878D82A}">
                    <a16:rowId xmlns:a16="http://schemas.microsoft.com/office/drawing/2014/main" val="1472501437"/>
                  </a:ext>
                </a:extLst>
              </a:tr>
              <a:tr h="370840">
                <a:tc>
                  <a:txBody>
                    <a:bodyPr/>
                    <a:lstStyle/>
                    <a:p>
                      <a:pPr algn="ctr"/>
                      <a:r>
                        <a:rPr lang="en-US" sz="1400" noProof="0" dirty="0"/>
                        <a:t>Call resolution time - gold</a:t>
                      </a:r>
                    </a:p>
                  </a:txBody>
                  <a:tcPr anchor="ctr"/>
                </a:tc>
                <a:tc>
                  <a:txBody>
                    <a:bodyPr/>
                    <a:lstStyle/>
                    <a:p>
                      <a:pPr algn="ctr"/>
                      <a:r>
                        <a:rPr lang="en-US" sz="1400" noProof="0" dirty="0"/>
                        <a:t>Defined</a:t>
                      </a:r>
                      <a:r>
                        <a:rPr lang="en-US" sz="1400" baseline="0" noProof="0" dirty="0"/>
                        <a:t> in </a:t>
                      </a:r>
                      <a:r>
                        <a:rPr lang="sr-Latn-RS" sz="1400" baseline="0" noProof="0" dirty="0"/>
                        <a:t>2.1 </a:t>
                      </a:r>
                      <a:r>
                        <a:rPr lang="en-US" sz="1400" baseline="0" noProof="0" dirty="0"/>
                        <a:t>SAP SRM</a:t>
                      </a:r>
                      <a:r>
                        <a:rPr lang="sr-Latn-RS" sz="1400" baseline="0" noProof="0" dirty="0"/>
                        <a:t> </a:t>
                      </a:r>
                      <a:r>
                        <a:rPr lang="sr-Latn-RS" sz="1400" baseline="0" noProof="0" dirty="0" err="1"/>
                        <a:t>non</a:t>
                      </a:r>
                      <a:r>
                        <a:rPr lang="sr-Latn-RS" sz="1400" baseline="0" noProof="0" dirty="0"/>
                        <a:t> </a:t>
                      </a:r>
                      <a:r>
                        <a:rPr lang="sr-Latn-RS" sz="1400" baseline="0" noProof="0" dirty="0" err="1"/>
                        <a:t>specific</a:t>
                      </a:r>
                      <a:r>
                        <a:rPr lang="en-US" sz="1400" baseline="0" noProof="0" dirty="0"/>
                        <a:t> incidents  - resolution time </a:t>
                      </a:r>
                      <a:endParaRPr lang="en-US" sz="1400" noProof="0" dirty="0"/>
                    </a:p>
                  </a:txBody>
                  <a:tcPr anchor="ctr"/>
                </a:tc>
                <a:tc>
                  <a:txBody>
                    <a:bodyPr/>
                    <a:lstStyle/>
                    <a:p>
                      <a:pPr algn="ctr"/>
                      <a:r>
                        <a:rPr lang="en-US" sz="1400" noProof="0" dirty="0"/>
                        <a:t>Standard</a:t>
                      </a:r>
                      <a:r>
                        <a:rPr lang="en-US" sz="1400" baseline="0" noProof="0" dirty="0"/>
                        <a:t> Operations Time (0</a:t>
                      </a:r>
                      <a:r>
                        <a:rPr lang="sr-Latn-RS" sz="1400" baseline="0" noProof="0" dirty="0"/>
                        <a:t>8:00</a:t>
                      </a:r>
                      <a:r>
                        <a:rPr lang="en-US" sz="1400" baseline="0" noProof="0" dirty="0"/>
                        <a:t> -</a:t>
                      </a:r>
                      <a:r>
                        <a:rPr lang="sr-Latn-RS" sz="1400" baseline="0" noProof="0" dirty="0"/>
                        <a:t>17</a:t>
                      </a:r>
                      <a:r>
                        <a:rPr lang="en-US" sz="1400" baseline="0" noProof="0" dirty="0"/>
                        <a:t>:</a:t>
                      </a:r>
                      <a:r>
                        <a:rPr lang="sr-Latn-RS" sz="1400" baseline="0" noProof="0" dirty="0"/>
                        <a:t>00</a:t>
                      </a:r>
                      <a:r>
                        <a:rPr lang="en-US" sz="1400" baseline="0" noProof="0" dirty="0"/>
                        <a:t> Monday-Friday</a:t>
                      </a:r>
                      <a:r>
                        <a:rPr lang="sr-Latn-RS" sz="1400" baseline="0" noProof="0" dirty="0"/>
                        <a:t>)</a:t>
                      </a:r>
                      <a:endParaRPr lang="en-US" sz="1400" noProof="0" dirty="0"/>
                    </a:p>
                  </a:txBody>
                  <a:tcPr anchor="ctr"/>
                </a:tc>
                <a:tc>
                  <a:txBody>
                    <a:bodyPr/>
                    <a:lstStyle/>
                    <a:p>
                      <a:pPr algn="ctr"/>
                      <a:r>
                        <a:rPr lang="sr-Latn-RS" sz="1400" noProof="0" dirty="0">
                          <a:solidFill>
                            <a:schemeClr val="tx1"/>
                          </a:solidFill>
                        </a:rPr>
                        <a:t>1</a:t>
                      </a:r>
                      <a:r>
                        <a:rPr lang="en-US" sz="1400" noProof="0" dirty="0">
                          <a:solidFill>
                            <a:schemeClr val="tx1"/>
                          </a:solidFill>
                        </a:rPr>
                        <a:t> % of </a:t>
                      </a:r>
                      <a:r>
                        <a:rPr lang="en-US" sz="1400" u="none" strike="noStrike" kern="1200" noProof="0" dirty="0">
                          <a:solidFill>
                            <a:schemeClr val="tx1"/>
                          </a:solidFill>
                          <a:effectLst/>
                          <a:latin typeface="+mn-lt"/>
                          <a:ea typeface="+mn-ea"/>
                          <a:cs typeface="+mn-cs"/>
                        </a:rPr>
                        <a:t>Monthly service amount for</a:t>
                      </a:r>
                      <a:r>
                        <a:rPr lang="en-US" sz="1400" u="none" strike="noStrike" kern="1200" baseline="0" noProof="0" dirty="0">
                          <a:solidFill>
                            <a:schemeClr val="tx1"/>
                          </a:solidFill>
                          <a:effectLst/>
                          <a:latin typeface="+mn-lt"/>
                          <a:ea typeface="+mn-ea"/>
                          <a:cs typeface="+mn-cs"/>
                        </a:rPr>
                        <a:t> maintenance</a:t>
                      </a:r>
                      <a:endParaRPr lang="en-US" sz="1400" noProof="0" dirty="0">
                        <a:solidFill>
                          <a:schemeClr val="tx1"/>
                        </a:solidFill>
                      </a:endParaRPr>
                    </a:p>
                  </a:txBody>
                  <a:tcPr anchor="ctr"/>
                </a:tc>
                <a:extLst>
                  <a:ext uri="{0D108BD9-81ED-4DB2-BD59-A6C34878D82A}">
                    <a16:rowId xmlns:a16="http://schemas.microsoft.com/office/drawing/2014/main" val="2930267245"/>
                  </a:ext>
                </a:extLst>
              </a:tr>
              <a:tr h="370840">
                <a:tc>
                  <a:txBody>
                    <a:bodyPr/>
                    <a:lstStyle/>
                    <a:p>
                      <a:pPr algn="ctr"/>
                      <a:r>
                        <a:rPr lang="en-US" sz="1400" noProof="0" dirty="0"/>
                        <a:t>Call</a:t>
                      </a:r>
                      <a:r>
                        <a:rPr lang="en-US" sz="1400" baseline="0" noProof="0" dirty="0"/>
                        <a:t> </a:t>
                      </a:r>
                      <a:r>
                        <a:rPr lang="en-US" sz="1400" noProof="0" dirty="0"/>
                        <a:t>resolution </a:t>
                      </a:r>
                      <a:r>
                        <a:rPr lang="en-US" sz="1400" baseline="0" noProof="0" dirty="0"/>
                        <a:t> time – silver</a:t>
                      </a:r>
                      <a:endParaRPr lang="en-US" sz="1400" noProof="0" dirty="0"/>
                    </a:p>
                  </a:txBody>
                  <a:tcPr anchor="ctr"/>
                </a:tc>
                <a:tc>
                  <a:txBody>
                    <a:bodyPr/>
                    <a:lstStyle/>
                    <a:p>
                      <a:pPr algn="ctr"/>
                      <a:r>
                        <a:rPr lang="en-US" sz="1400" noProof="0" dirty="0"/>
                        <a:t>Defined</a:t>
                      </a:r>
                      <a:r>
                        <a:rPr lang="en-US" sz="1400" baseline="0" noProof="0" dirty="0"/>
                        <a:t> in </a:t>
                      </a:r>
                      <a:r>
                        <a:rPr lang="sr-Latn-RS" sz="1400" baseline="0" noProof="0" dirty="0"/>
                        <a:t>2.1 </a:t>
                      </a:r>
                      <a:r>
                        <a:rPr lang="en-US" sz="1400" baseline="0" noProof="0" dirty="0"/>
                        <a:t>SAP SRM</a:t>
                      </a:r>
                      <a:r>
                        <a:rPr lang="sr-Latn-RS" sz="1400" baseline="0" noProof="0" dirty="0"/>
                        <a:t> </a:t>
                      </a:r>
                      <a:r>
                        <a:rPr lang="sr-Latn-RS" sz="1400" baseline="0" noProof="0" dirty="0" err="1"/>
                        <a:t>non</a:t>
                      </a:r>
                      <a:r>
                        <a:rPr lang="sr-Latn-RS" sz="1400" baseline="0" noProof="0" dirty="0"/>
                        <a:t> </a:t>
                      </a:r>
                      <a:r>
                        <a:rPr lang="sr-Latn-RS" sz="1400" baseline="0" noProof="0" dirty="0" err="1"/>
                        <a:t>specific</a:t>
                      </a:r>
                      <a:r>
                        <a:rPr lang="en-US" sz="1400" baseline="0" noProof="0" dirty="0"/>
                        <a:t> incidents  - resolution time </a:t>
                      </a:r>
                      <a:endParaRPr lang="en-US" sz="1400" noProof="0" dirty="0"/>
                    </a:p>
                  </a:txBody>
                  <a:tcPr anchor="ctr"/>
                </a:tc>
                <a:tc>
                  <a:txBody>
                    <a:bodyPr/>
                    <a:lstStyle/>
                    <a:p>
                      <a:pPr algn="ctr"/>
                      <a:r>
                        <a:rPr lang="en-US" sz="1400" noProof="0" dirty="0"/>
                        <a:t>Standard</a:t>
                      </a:r>
                      <a:r>
                        <a:rPr lang="en-US" sz="1400" baseline="0" noProof="0" dirty="0"/>
                        <a:t> Operations Time (0</a:t>
                      </a:r>
                      <a:r>
                        <a:rPr lang="sr-Latn-RS" sz="1400" baseline="0" noProof="0" dirty="0"/>
                        <a:t>8:00</a:t>
                      </a:r>
                      <a:r>
                        <a:rPr lang="en-US" sz="1400" baseline="0" noProof="0" dirty="0"/>
                        <a:t> -</a:t>
                      </a:r>
                      <a:r>
                        <a:rPr lang="sr-Latn-RS" sz="1400" baseline="0" noProof="0" dirty="0"/>
                        <a:t>17</a:t>
                      </a:r>
                      <a:r>
                        <a:rPr lang="en-US" sz="1400" baseline="0" noProof="0" dirty="0"/>
                        <a:t>:</a:t>
                      </a:r>
                      <a:r>
                        <a:rPr lang="sr-Latn-RS" sz="1400" baseline="0" noProof="0" dirty="0"/>
                        <a:t>00</a:t>
                      </a:r>
                      <a:r>
                        <a:rPr lang="en-US" sz="1400" baseline="0" noProof="0" dirty="0"/>
                        <a:t> Monday-Friday</a:t>
                      </a:r>
                      <a:r>
                        <a:rPr lang="sr-Latn-RS" sz="1400" baseline="0" noProof="0" dirty="0"/>
                        <a:t>)</a:t>
                      </a:r>
                      <a:endParaRPr lang="en-US" sz="1400" noProof="0" dirty="0"/>
                    </a:p>
                  </a:txBody>
                  <a:tcPr anchor="ctr"/>
                </a:tc>
                <a:tc>
                  <a:txBody>
                    <a:bodyPr/>
                    <a:lstStyle/>
                    <a:p>
                      <a:pPr algn="ctr"/>
                      <a:r>
                        <a:rPr lang="sr-Latn-RS" sz="1400" noProof="0" dirty="0">
                          <a:solidFill>
                            <a:schemeClr val="tx1"/>
                          </a:solidFill>
                        </a:rPr>
                        <a:t>0,5</a:t>
                      </a:r>
                      <a:r>
                        <a:rPr lang="sr-Latn-RS" sz="1400" baseline="0" noProof="0" dirty="0">
                          <a:solidFill>
                            <a:schemeClr val="tx1"/>
                          </a:solidFill>
                        </a:rPr>
                        <a:t> </a:t>
                      </a:r>
                      <a:r>
                        <a:rPr lang="en-US" sz="1400" noProof="0" dirty="0">
                          <a:solidFill>
                            <a:schemeClr val="tx1"/>
                          </a:solidFill>
                        </a:rPr>
                        <a:t> % of </a:t>
                      </a:r>
                      <a:r>
                        <a:rPr lang="en-US" sz="1400" u="none" strike="noStrike" kern="1200" noProof="0" dirty="0">
                          <a:solidFill>
                            <a:schemeClr val="tx1"/>
                          </a:solidFill>
                          <a:effectLst/>
                          <a:latin typeface="+mn-lt"/>
                          <a:ea typeface="+mn-ea"/>
                          <a:cs typeface="+mn-cs"/>
                        </a:rPr>
                        <a:t>Monthly service amount for</a:t>
                      </a:r>
                      <a:r>
                        <a:rPr lang="en-US" sz="1400" u="none" strike="noStrike" kern="1200" baseline="0" noProof="0" dirty="0">
                          <a:solidFill>
                            <a:schemeClr val="tx1"/>
                          </a:solidFill>
                          <a:effectLst/>
                          <a:latin typeface="+mn-lt"/>
                          <a:ea typeface="+mn-ea"/>
                          <a:cs typeface="+mn-cs"/>
                        </a:rPr>
                        <a:t> maintenance</a:t>
                      </a:r>
                      <a:endParaRPr lang="en-US" sz="1400" noProof="0" dirty="0">
                        <a:solidFill>
                          <a:schemeClr val="tx1"/>
                        </a:solidFill>
                      </a:endParaRPr>
                    </a:p>
                  </a:txBody>
                  <a:tcPr anchor="ctr"/>
                </a:tc>
                <a:extLst>
                  <a:ext uri="{0D108BD9-81ED-4DB2-BD59-A6C34878D82A}">
                    <a16:rowId xmlns:a16="http://schemas.microsoft.com/office/drawing/2014/main" val="181383932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noProof="0" dirty="0"/>
                        <a:t>Call</a:t>
                      </a:r>
                      <a:r>
                        <a:rPr lang="en-US" sz="1400" baseline="0" noProof="0" dirty="0"/>
                        <a:t> </a:t>
                      </a:r>
                      <a:r>
                        <a:rPr lang="en-US" sz="1400" noProof="0" dirty="0"/>
                        <a:t>resolution  </a:t>
                      </a:r>
                      <a:r>
                        <a:rPr lang="en-US" sz="1400" baseline="0" noProof="0" dirty="0"/>
                        <a:t> time – bronze</a:t>
                      </a:r>
                      <a:endParaRPr lang="en-US" sz="1400" noProof="0" dirty="0"/>
                    </a:p>
                    <a:p>
                      <a:pPr algn="ctr"/>
                      <a:endParaRPr lang="en-US" sz="1400" noProof="0" dirty="0"/>
                    </a:p>
                  </a:txBody>
                  <a:tcPr anchor="ctr"/>
                </a:tc>
                <a:tc>
                  <a:txBody>
                    <a:bodyPr/>
                    <a:lstStyle/>
                    <a:p>
                      <a:pPr algn="ctr"/>
                      <a:r>
                        <a:rPr lang="en-US" sz="1400" noProof="0" dirty="0"/>
                        <a:t>Defined</a:t>
                      </a:r>
                      <a:r>
                        <a:rPr lang="en-US" sz="1400" baseline="0" noProof="0" dirty="0"/>
                        <a:t> in </a:t>
                      </a:r>
                      <a:r>
                        <a:rPr lang="sr-Latn-RS" sz="1400" baseline="0" noProof="0" dirty="0"/>
                        <a:t>2.1 </a:t>
                      </a:r>
                      <a:r>
                        <a:rPr lang="en-US" sz="1400" baseline="0" noProof="0" dirty="0"/>
                        <a:t>SAP SRM</a:t>
                      </a:r>
                      <a:r>
                        <a:rPr lang="sr-Latn-RS" sz="1400" baseline="0" noProof="0" dirty="0"/>
                        <a:t> </a:t>
                      </a:r>
                      <a:r>
                        <a:rPr lang="sr-Latn-RS" sz="1400" baseline="0" noProof="0" dirty="0" err="1"/>
                        <a:t>non</a:t>
                      </a:r>
                      <a:r>
                        <a:rPr lang="sr-Latn-RS" sz="1400" baseline="0" noProof="0" dirty="0"/>
                        <a:t> </a:t>
                      </a:r>
                      <a:r>
                        <a:rPr lang="sr-Latn-RS" sz="1400" baseline="0" noProof="0" dirty="0" err="1"/>
                        <a:t>specific</a:t>
                      </a:r>
                      <a:r>
                        <a:rPr lang="en-US" sz="1400" baseline="0" noProof="0" dirty="0"/>
                        <a:t> incidents  - resolution time </a:t>
                      </a:r>
                      <a:endParaRPr lang="en-US" sz="1400" noProof="0" dirty="0"/>
                    </a:p>
                  </a:txBody>
                  <a:tcPr anchor="ctr"/>
                </a:tc>
                <a:tc>
                  <a:txBody>
                    <a:bodyPr/>
                    <a:lstStyle/>
                    <a:p>
                      <a:pPr algn="ctr"/>
                      <a:r>
                        <a:rPr lang="en-US" sz="1400" noProof="0" dirty="0"/>
                        <a:t>Standard</a:t>
                      </a:r>
                      <a:r>
                        <a:rPr lang="en-US" sz="1400" baseline="0" noProof="0" dirty="0"/>
                        <a:t> Operations Time (0</a:t>
                      </a:r>
                      <a:r>
                        <a:rPr lang="sr-Latn-RS" sz="1400" baseline="0" noProof="0" dirty="0"/>
                        <a:t>8:00</a:t>
                      </a:r>
                      <a:r>
                        <a:rPr lang="en-US" sz="1400" baseline="0" noProof="0" dirty="0"/>
                        <a:t> -</a:t>
                      </a:r>
                      <a:r>
                        <a:rPr lang="sr-Latn-RS" sz="1400" baseline="0" noProof="0" dirty="0"/>
                        <a:t>17</a:t>
                      </a:r>
                      <a:r>
                        <a:rPr lang="en-US" sz="1400" baseline="0" noProof="0" dirty="0"/>
                        <a:t>:</a:t>
                      </a:r>
                      <a:r>
                        <a:rPr lang="sr-Latn-RS" sz="1400" baseline="0" noProof="0" dirty="0"/>
                        <a:t>00</a:t>
                      </a:r>
                      <a:r>
                        <a:rPr lang="en-US" sz="1400" baseline="0" noProof="0" dirty="0"/>
                        <a:t> Monday-Friday</a:t>
                      </a:r>
                      <a:r>
                        <a:rPr lang="sr-Latn-RS" sz="1400" baseline="0" noProof="0" dirty="0"/>
                        <a:t>)</a:t>
                      </a:r>
                      <a:endParaRPr lang="en-US" sz="1400" noProof="0" dirty="0"/>
                    </a:p>
                  </a:txBody>
                  <a:tcPr anchor="ctr"/>
                </a:tc>
                <a:tc>
                  <a:txBody>
                    <a:bodyPr/>
                    <a:lstStyle/>
                    <a:p>
                      <a:pPr algn="ctr"/>
                      <a:r>
                        <a:rPr lang="sr-Latn-RS" sz="1400" noProof="0" dirty="0">
                          <a:solidFill>
                            <a:schemeClr val="tx1"/>
                          </a:solidFill>
                        </a:rPr>
                        <a:t>0,5</a:t>
                      </a:r>
                      <a:r>
                        <a:rPr lang="sr-Latn-RS" sz="1400" baseline="0" noProof="0" dirty="0">
                          <a:solidFill>
                            <a:schemeClr val="tx1"/>
                          </a:solidFill>
                        </a:rPr>
                        <a:t> </a:t>
                      </a:r>
                      <a:r>
                        <a:rPr lang="en-US" sz="1400" noProof="0" dirty="0">
                          <a:solidFill>
                            <a:schemeClr val="tx1"/>
                          </a:solidFill>
                        </a:rPr>
                        <a:t>% of </a:t>
                      </a:r>
                      <a:r>
                        <a:rPr lang="en-US" sz="1400" u="none" strike="noStrike" kern="1200" noProof="0" dirty="0">
                          <a:solidFill>
                            <a:schemeClr val="tx1"/>
                          </a:solidFill>
                          <a:effectLst/>
                          <a:latin typeface="+mn-lt"/>
                          <a:ea typeface="+mn-ea"/>
                          <a:cs typeface="+mn-cs"/>
                        </a:rPr>
                        <a:t>Monthly service amount for</a:t>
                      </a:r>
                      <a:r>
                        <a:rPr lang="en-US" sz="1400" u="none" strike="noStrike" kern="1200" baseline="0" noProof="0" dirty="0">
                          <a:solidFill>
                            <a:schemeClr val="tx1"/>
                          </a:solidFill>
                          <a:effectLst/>
                          <a:latin typeface="+mn-lt"/>
                          <a:ea typeface="+mn-ea"/>
                          <a:cs typeface="+mn-cs"/>
                        </a:rPr>
                        <a:t> maintenance</a:t>
                      </a:r>
                      <a:endParaRPr lang="en-US" sz="1400" noProof="0" dirty="0">
                        <a:solidFill>
                          <a:schemeClr val="tx1"/>
                        </a:solidFill>
                      </a:endParaRPr>
                    </a:p>
                  </a:txBody>
                  <a:tcPr anchor="ctr"/>
                </a:tc>
                <a:extLst>
                  <a:ext uri="{0D108BD9-81ED-4DB2-BD59-A6C34878D82A}">
                    <a16:rowId xmlns:a16="http://schemas.microsoft.com/office/drawing/2014/main" val="386788237"/>
                  </a:ext>
                </a:extLst>
              </a:tr>
            </a:tbl>
          </a:graphicData>
        </a:graphic>
      </p:graphicFrame>
      <p:sp>
        <p:nvSpPr>
          <p:cNvPr id="6" name="TextBox 5"/>
          <p:cNvSpPr txBox="1"/>
          <p:nvPr/>
        </p:nvSpPr>
        <p:spPr>
          <a:xfrm>
            <a:off x="6414247" y="5083743"/>
            <a:ext cx="5342965" cy="923330"/>
          </a:xfrm>
          <a:prstGeom prst="rect">
            <a:avLst/>
          </a:prstGeom>
          <a:noFill/>
        </p:spPr>
        <p:txBody>
          <a:bodyPr wrap="square" rtlCol="0">
            <a:spAutoFit/>
          </a:bodyPr>
          <a:lstStyle/>
          <a:p>
            <a:r>
              <a:rPr lang="sr-Latn-RS" dirty="0"/>
              <a:t>Total </a:t>
            </a:r>
            <a:r>
              <a:rPr lang="en-US" dirty="0"/>
              <a:t>chargeable</a:t>
            </a:r>
            <a:r>
              <a:rPr lang="sr-Latn-RS" dirty="0"/>
              <a:t> penalty regarding this KPI can not exceed more </a:t>
            </a:r>
            <a:r>
              <a:rPr lang="sr-Latn-RS" dirty="0" err="1"/>
              <a:t>than</a:t>
            </a:r>
            <a:r>
              <a:rPr lang="sr-Latn-RS" dirty="0"/>
              <a:t> 3</a:t>
            </a:r>
            <a:r>
              <a:rPr lang="en-US" dirty="0"/>
              <a:t> </a:t>
            </a:r>
            <a:r>
              <a:rPr lang="sr-Latn-RS" dirty="0"/>
              <a:t>% of Monthly service amount for maintenance</a:t>
            </a:r>
          </a:p>
        </p:txBody>
      </p:sp>
    </p:spTree>
    <p:extLst>
      <p:ext uri="{BB962C8B-B14F-4D97-AF65-F5344CB8AC3E}">
        <p14:creationId xmlns:p14="http://schemas.microsoft.com/office/powerpoint/2010/main" val="1300356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4930828-9CE0-4878-87A7-5F8B23242B1A}" type="slidenum">
              <a:rPr lang="en-US" smtClean="0"/>
              <a:pPr/>
              <a:t>6</a:t>
            </a:fld>
            <a:endParaRPr lang="en-US" dirty="0"/>
          </a:p>
        </p:txBody>
      </p:sp>
      <p:graphicFrame>
        <p:nvGraphicFramePr>
          <p:cNvPr id="8" name="Table 7"/>
          <p:cNvGraphicFramePr>
            <a:graphicFrameLocks noGrp="1"/>
          </p:cNvGraphicFramePr>
          <p:nvPr>
            <p:extLst/>
          </p:nvPr>
        </p:nvGraphicFramePr>
        <p:xfrm>
          <a:off x="173178" y="1276225"/>
          <a:ext cx="5462078" cy="4955505"/>
        </p:xfrm>
        <a:graphic>
          <a:graphicData uri="http://schemas.openxmlformats.org/drawingml/2006/table">
            <a:tbl>
              <a:tblPr firstRow="1" bandRow="1">
                <a:tableStyleId>{5C22544A-7EE6-4342-B048-85BDC9FD1C3A}</a:tableStyleId>
              </a:tblPr>
              <a:tblGrid>
                <a:gridCol w="5462078">
                  <a:extLst>
                    <a:ext uri="{9D8B030D-6E8A-4147-A177-3AD203B41FA5}">
                      <a16:colId xmlns:a16="http://schemas.microsoft.com/office/drawing/2014/main" val="875617307"/>
                    </a:ext>
                  </a:extLst>
                </a:gridCol>
              </a:tblGrid>
              <a:tr h="212439">
                <a:tc>
                  <a:txBody>
                    <a:bodyPr/>
                    <a:lstStyle/>
                    <a:p>
                      <a:pPr marL="0" algn="l" defTabSz="914400" rtl="0" eaLnBrk="1" latinLnBrk="0" hangingPunct="1"/>
                      <a:r>
                        <a:rPr lang="en-US" sz="1600" noProof="0" dirty="0"/>
                        <a:t>Service name / KPI Name: </a:t>
                      </a:r>
                      <a:r>
                        <a:rPr lang="en-US" sz="1600" b="1" kern="1200" noProof="0" dirty="0">
                          <a:solidFill>
                            <a:schemeClr val="lt1"/>
                          </a:solidFill>
                          <a:latin typeface="+mn-lt"/>
                          <a:ea typeface="+mn-ea"/>
                          <a:cs typeface="+mn-cs"/>
                        </a:rPr>
                        <a:t>Change request management initial response time</a:t>
                      </a:r>
                    </a:p>
                  </a:txBody>
                  <a:tcPr/>
                </a:tc>
                <a:extLst>
                  <a:ext uri="{0D108BD9-81ED-4DB2-BD59-A6C34878D82A}">
                    <a16:rowId xmlns:a16="http://schemas.microsoft.com/office/drawing/2014/main" val="2019637153"/>
                  </a:ext>
                </a:extLst>
              </a:tr>
              <a:tr h="237248">
                <a:tc>
                  <a:txBody>
                    <a:bodyPr/>
                    <a:lstStyle/>
                    <a:p>
                      <a:r>
                        <a:rPr lang="en-US" sz="1600" noProof="0" dirty="0"/>
                        <a:t>Definition</a:t>
                      </a:r>
                    </a:p>
                  </a:txBody>
                  <a:tcPr>
                    <a:solidFill>
                      <a:schemeClr val="bg1">
                        <a:lumMod val="75000"/>
                      </a:schemeClr>
                    </a:solidFill>
                  </a:tcPr>
                </a:tc>
                <a:extLst>
                  <a:ext uri="{0D108BD9-81ED-4DB2-BD59-A6C34878D82A}">
                    <a16:rowId xmlns:a16="http://schemas.microsoft.com/office/drawing/2014/main" val="226506759"/>
                  </a:ext>
                </a:extLst>
              </a:tr>
              <a:tr h="370840">
                <a:tc>
                  <a:txBody>
                    <a:bodyPr/>
                    <a:lstStyle/>
                    <a:p>
                      <a:r>
                        <a:rPr lang="en-US" sz="1200" kern="1200" noProof="0" dirty="0">
                          <a:solidFill>
                            <a:schemeClr val="tx1"/>
                          </a:solidFill>
                          <a:effectLst/>
                          <a:latin typeface="+mn-lt"/>
                          <a:ea typeface="+mn-ea"/>
                          <a:cs typeface="+mn-cs"/>
                        </a:rPr>
                        <a:t>The investigation response time is the time NIS Partner needs to receive a new Change Request and do an initial analysis (rough estimate of resource need and deployment timeline). </a:t>
                      </a:r>
                      <a:endParaRPr lang="en-US" sz="1200" kern="1200" noProof="0" dirty="0">
                        <a:solidFill>
                          <a:schemeClr val="dk1"/>
                        </a:solidFill>
                        <a:latin typeface="+mn-lt"/>
                        <a:ea typeface="+mn-ea"/>
                        <a:cs typeface="+mn-cs"/>
                      </a:endParaRPr>
                    </a:p>
                  </a:txBody>
                  <a:tcPr/>
                </a:tc>
                <a:extLst>
                  <a:ext uri="{0D108BD9-81ED-4DB2-BD59-A6C34878D82A}">
                    <a16:rowId xmlns:a16="http://schemas.microsoft.com/office/drawing/2014/main" val="1286962200"/>
                  </a:ext>
                </a:extLst>
              </a:tr>
              <a:tr h="337785">
                <a:tc>
                  <a:txBody>
                    <a:bodyPr/>
                    <a:lstStyle/>
                    <a:p>
                      <a:r>
                        <a:rPr lang="en-US" sz="1600" noProof="0" dirty="0">
                          <a:solidFill>
                            <a:schemeClr val="bg1"/>
                          </a:solidFill>
                        </a:rPr>
                        <a:t>Measurement and calculation</a:t>
                      </a:r>
                    </a:p>
                  </a:txBody>
                  <a:tcPr>
                    <a:solidFill>
                      <a:schemeClr val="accent5">
                        <a:lumMod val="75000"/>
                      </a:schemeClr>
                    </a:solidFill>
                  </a:tcPr>
                </a:tc>
                <a:extLst>
                  <a:ext uri="{0D108BD9-81ED-4DB2-BD59-A6C34878D82A}">
                    <a16:rowId xmlns:a16="http://schemas.microsoft.com/office/drawing/2014/main" val="467906358"/>
                  </a:ext>
                </a:extLst>
              </a:tr>
              <a:tr h="370840">
                <a:tc>
                  <a:txBody>
                    <a:bodyPr/>
                    <a:lstStyle/>
                    <a:p>
                      <a:pPr marL="0" marR="0" algn="just">
                        <a:spcBef>
                          <a:spcPts val="300"/>
                        </a:spcBef>
                        <a:spcAft>
                          <a:spcPts val="300"/>
                        </a:spcAft>
                      </a:pPr>
                      <a:r>
                        <a:rPr lang="en-US" sz="1200" kern="1200" noProof="0" dirty="0">
                          <a:solidFill>
                            <a:srgbClr val="000000"/>
                          </a:solidFill>
                          <a:effectLst/>
                          <a:latin typeface="+mn-lt"/>
                          <a:ea typeface="PMingLiU" panose="02020500000000000000" pitchFamily="18" charset="-120"/>
                          <a:cs typeface="Times New Roman" panose="02020603050405020304" pitchFamily="18" charset="0"/>
                        </a:rPr>
                        <a:t>The estimation response time is measured</a:t>
                      </a:r>
                      <a:r>
                        <a:rPr lang="en-US" sz="1200" kern="1200" baseline="0" noProof="0" dirty="0">
                          <a:solidFill>
                            <a:srgbClr val="000000"/>
                          </a:solidFill>
                          <a:effectLst/>
                          <a:latin typeface="+mn-lt"/>
                          <a:ea typeface="PMingLiU" panose="02020500000000000000" pitchFamily="18" charset="-120"/>
                          <a:cs typeface="Times New Roman" panose="02020603050405020304" pitchFamily="18" charset="0"/>
                        </a:rPr>
                        <a:t> on a basis of opened ticket and official request sent to NIS partner via E-mail. Estimation time is 5 days. In special cases, usually for complex projects, this time frame of 5 days can be extended on a basis of mutual agreement between NIS and NIS partner PM which must be documented.</a:t>
                      </a:r>
                    </a:p>
                    <a:p>
                      <a:pPr marL="0" marR="0" algn="just">
                        <a:spcBef>
                          <a:spcPts val="300"/>
                        </a:spcBef>
                        <a:spcAft>
                          <a:spcPts val="300"/>
                        </a:spcAft>
                      </a:pPr>
                      <a:r>
                        <a:rPr lang="en-US" sz="1200" kern="1200" baseline="0" noProof="0" dirty="0">
                          <a:solidFill>
                            <a:srgbClr val="000000"/>
                          </a:solidFill>
                          <a:effectLst/>
                          <a:latin typeface="+mn-lt"/>
                          <a:ea typeface="PMingLiU" panose="02020500000000000000" pitchFamily="18" charset="-120"/>
                          <a:cs typeface="Times New Roman" panose="02020603050405020304" pitchFamily="18" charset="0"/>
                        </a:rPr>
                        <a:t>If NIS partner didn't receive enough information regarding particular change order that should be estimated, time is freeze on a basis of request for additional information's that must be send via E-mail to NIS. When all information's are provided time starts to count again.</a:t>
                      </a:r>
                    </a:p>
                    <a:p>
                      <a:pPr marL="0" marR="0" algn="just">
                        <a:spcBef>
                          <a:spcPts val="300"/>
                        </a:spcBef>
                        <a:spcAft>
                          <a:spcPts val="300"/>
                        </a:spcAft>
                      </a:pPr>
                      <a:r>
                        <a:rPr lang="en-US" sz="1200" kern="1200" baseline="0" noProof="0" dirty="0">
                          <a:solidFill>
                            <a:srgbClr val="000000"/>
                          </a:solidFill>
                          <a:effectLst/>
                          <a:latin typeface="+mn-lt"/>
                          <a:ea typeface="PMingLiU" panose="02020500000000000000" pitchFamily="18" charset="-120"/>
                          <a:cs typeface="Times New Roman" panose="02020603050405020304" pitchFamily="18" charset="0"/>
                        </a:rPr>
                        <a:t>All estimations that NIS receive from partner during one calendar month are subjected to measurement of this KPI. Each change request estimation must be shown in monthly KPI report with starting date and end date as well with all correspondence that influenced time delay (additional information request)  If 5 days for estimation is exceeded (or time frame that was officially agreed) CR is classified as not measured on time.</a:t>
                      </a:r>
                    </a:p>
                    <a:p>
                      <a:pPr marL="0" marR="0" lvl="0" indent="0" algn="just" defTabSz="914400" rtl="0" eaLnBrk="1" fontAlgn="auto" latinLnBrk="0" hangingPunct="1">
                        <a:lnSpc>
                          <a:spcPct val="100000"/>
                        </a:lnSpc>
                        <a:spcBef>
                          <a:spcPts val="300"/>
                        </a:spcBef>
                        <a:spcAft>
                          <a:spcPts val="300"/>
                        </a:spcAft>
                        <a:buClrTx/>
                        <a:buSzTx/>
                        <a:buFontTx/>
                        <a:buNone/>
                        <a:tabLst/>
                        <a:defRPr/>
                      </a:pPr>
                      <a:r>
                        <a:rPr lang="en-US" sz="1200" kern="1200" noProof="0" dirty="0">
                          <a:solidFill>
                            <a:schemeClr val="tx1"/>
                          </a:solidFill>
                          <a:effectLst/>
                          <a:latin typeface="+mn-lt"/>
                          <a:ea typeface="+mn-ea"/>
                          <a:cs typeface="+mn-cs"/>
                        </a:rPr>
                        <a:t>Formula = (CR estimated</a:t>
                      </a:r>
                      <a:r>
                        <a:rPr lang="en-US" sz="1200" kern="1200" baseline="0" noProof="0" dirty="0">
                          <a:solidFill>
                            <a:schemeClr val="tx1"/>
                          </a:solidFill>
                          <a:effectLst/>
                          <a:latin typeface="+mn-lt"/>
                          <a:ea typeface="+mn-ea"/>
                          <a:cs typeface="+mn-cs"/>
                        </a:rPr>
                        <a:t> on time </a:t>
                      </a:r>
                      <a:r>
                        <a:rPr lang="en-US" sz="1200" kern="1200" noProof="0" dirty="0">
                          <a:solidFill>
                            <a:schemeClr val="tx1"/>
                          </a:solidFill>
                          <a:effectLst/>
                          <a:latin typeface="+mn-lt"/>
                          <a:ea typeface="+mn-ea"/>
                          <a:cs typeface="+mn-cs"/>
                        </a:rPr>
                        <a:t>/ Total</a:t>
                      </a:r>
                      <a:r>
                        <a:rPr lang="en-US" sz="1200" kern="1200" baseline="0" noProof="0" dirty="0">
                          <a:solidFill>
                            <a:schemeClr val="tx1"/>
                          </a:solidFill>
                          <a:effectLst/>
                          <a:latin typeface="+mn-lt"/>
                          <a:ea typeface="+mn-ea"/>
                          <a:cs typeface="+mn-cs"/>
                        </a:rPr>
                        <a:t> of estimated CR</a:t>
                      </a:r>
                      <a:r>
                        <a:rPr lang="en-US" sz="1200" kern="1200" noProof="0" dirty="0">
                          <a:solidFill>
                            <a:schemeClr val="tx1"/>
                          </a:solidFill>
                          <a:effectLst/>
                          <a:latin typeface="+mn-lt"/>
                          <a:ea typeface="+mn-ea"/>
                          <a:cs typeface="+mn-cs"/>
                        </a:rPr>
                        <a:t>) * 100</a:t>
                      </a:r>
                      <a:endParaRPr lang="en-US" sz="1200" noProof="0" dirty="0">
                        <a:solidFill>
                          <a:srgbClr val="000000"/>
                        </a:solidFill>
                        <a:effectLst/>
                        <a:latin typeface="+mn-lt"/>
                        <a:ea typeface="PMingLiU" panose="02020500000000000000" pitchFamily="18" charset="-120"/>
                        <a:cs typeface="Times New Roman" panose="02020603050405020304" pitchFamily="18" charset="0"/>
                      </a:endParaRPr>
                    </a:p>
                  </a:txBody>
                  <a:tcPr/>
                </a:tc>
                <a:extLst>
                  <a:ext uri="{0D108BD9-81ED-4DB2-BD59-A6C34878D82A}">
                    <a16:rowId xmlns:a16="http://schemas.microsoft.com/office/drawing/2014/main" val="280106279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19968665"/>
              </p:ext>
            </p:extLst>
          </p:nvPr>
        </p:nvGraphicFramePr>
        <p:xfrm>
          <a:off x="5906145" y="1276225"/>
          <a:ext cx="6124354" cy="2103120"/>
        </p:xfrm>
        <a:graphic>
          <a:graphicData uri="http://schemas.openxmlformats.org/drawingml/2006/table">
            <a:tbl>
              <a:tblPr firstRow="1" bandRow="1">
                <a:tableStyleId>{74C1A8A3-306A-4EB7-A6B1-4F7E0EB9C5D6}</a:tableStyleId>
              </a:tblPr>
              <a:tblGrid>
                <a:gridCol w="1019529">
                  <a:extLst>
                    <a:ext uri="{9D8B030D-6E8A-4147-A177-3AD203B41FA5}">
                      <a16:colId xmlns:a16="http://schemas.microsoft.com/office/drawing/2014/main" val="778089801"/>
                    </a:ext>
                  </a:extLst>
                </a:gridCol>
                <a:gridCol w="1457497">
                  <a:extLst>
                    <a:ext uri="{9D8B030D-6E8A-4147-A177-3AD203B41FA5}">
                      <a16:colId xmlns:a16="http://schemas.microsoft.com/office/drawing/2014/main" val="1534511419"/>
                    </a:ext>
                  </a:extLst>
                </a:gridCol>
                <a:gridCol w="1823664">
                  <a:extLst>
                    <a:ext uri="{9D8B030D-6E8A-4147-A177-3AD203B41FA5}">
                      <a16:colId xmlns:a16="http://schemas.microsoft.com/office/drawing/2014/main" val="1122388949"/>
                    </a:ext>
                  </a:extLst>
                </a:gridCol>
                <a:gridCol w="1823664">
                  <a:extLst>
                    <a:ext uri="{9D8B030D-6E8A-4147-A177-3AD203B41FA5}">
                      <a16:colId xmlns:a16="http://schemas.microsoft.com/office/drawing/2014/main" val="2431555198"/>
                    </a:ext>
                  </a:extLst>
                </a:gridCol>
              </a:tblGrid>
              <a:tr h="370840">
                <a:tc>
                  <a:txBody>
                    <a:bodyPr/>
                    <a:lstStyle/>
                    <a:p>
                      <a:pPr algn="ctr"/>
                      <a:r>
                        <a:rPr lang="en-US" sz="1400" noProof="0" dirty="0"/>
                        <a:t>Category</a:t>
                      </a:r>
                    </a:p>
                  </a:txBody>
                  <a:tcPr anchor="ctr"/>
                </a:tc>
                <a:tc>
                  <a:txBody>
                    <a:bodyPr/>
                    <a:lstStyle/>
                    <a:p>
                      <a:pPr algn="ctr"/>
                      <a:r>
                        <a:rPr lang="en-US" sz="1400" noProof="0" dirty="0"/>
                        <a:t>Service Level / KPI Target</a:t>
                      </a:r>
                    </a:p>
                  </a:txBody>
                  <a:tcPr anchor="ctr"/>
                </a:tc>
                <a:tc>
                  <a:txBody>
                    <a:bodyPr/>
                    <a:lstStyle/>
                    <a:p>
                      <a:pPr algn="ctr"/>
                      <a:r>
                        <a:rPr lang="en-US" sz="1400" noProof="0" dirty="0"/>
                        <a:t>Agreed service time</a:t>
                      </a:r>
                    </a:p>
                  </a:txBody>
                  <a:tcPr anchor="ctr"/>
                </a:tc>
                <a:tc>
                  <a:txBody>
                    <a:bodyPr/>
                    <a:lstStyle/>
                    <a:p>
                      <a:pPr algn="ctr"/>
                      <a:r>
                        <a:rPr lang="en-US" sz="1400" noProof="0" dirty="0"/>
                        <a:t>Penalty</a:t>
                      </a:r>
                    </a:p>
                  </a:txBody>
                  <a:tcPr anchor="ctr"/>
                </a:tc>
                <a:extLst>
                  <a:ext uri="{0D108BD9-81ED-4DB2-BD59-A6C34878D82A}">
                    <a16:rowId xmlns:a16="http://schemas.microsoft.com/office/drawing/2014/main" val="1472501437"/>
                  </a:ext>
                </a:extLst>
              </a:tr>
              <a:tr h="370840">
                <a:tc>
                  <a:txBody>
                    <a:bodyPr/>
                    <a:lstStyle/>
                    <a:p>
                      <a:pPr algn="ctr"/>
                      <a:r>
                        <a:rPr lang="en-US" sz="1400" noProof="0" dirty="0"/>
                        <a:t>Change initial response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noProof="0" dirty="0">
                          <a:effectLst/>
                        </a:rPr>
                        <a:t>90% of all CRs are initially analyzed</a:t>
                      </a:r>
                      <a:r>
                        <a:rPr lang="sr-Latn-RS" sz="1400" kern="1200" noProof="0" dirty="0">
                          <a:effectLst/>
                        </a:rPr>
                        <a:t> on time</a:t>
                      </a:r>
                      <a:r>
                        <a:rPr lang="en-US" sz="1400" kern="1200" noProof="0" dirty="0">
                          <a:effectLst/>
                        </a:rPr>
                        <a:t> and rough effort</a:t>
                      </a:r>
                      <a:r>
                        <a:rPr lang="en-US" sz="1400" kern="1200" baseline="0" noProof="0" dirty="0">
                          <a:effectLst/>
                        </a:rPr>
                        <a:t> estimation is presented as an result</a:t>
                      </a:r>
                      <a:endParaRPr lang="en-US" sz="1400" noProof="0" dirty="0"/>
                    </a:p>
                  </a:txBody>
                  <a:tcPr/>
                </a:tc>
                <a:tc>
                  <a:txBody>
                    <a:bodyPr/>
                    <a:lstStyle/>
                    <a:p>
                      <a:pPr algn="ctr"/>
                      <a:r>
                        <a:rPr lang="en-US" sz="1400" noProof="0" dirty="0"/>
                        <a:t>During one calendar month</a:t>
                      </a:r>
                    </a:p>
                  </a:txBody>
                  <a:tcPr/>
                </a:tc>
                <a:tc>
                  <a:txBody>
                    <a:bodyPr/>
                    <a:lstStyle/>
                    <a:p>
                      <a:pPr algn="ctr"/>
                      <a:r>
                        <a:rPr lang="sr-Latn-RS" sz="1400" noProof="0" dirty="0">
                          <a:solidFill>
                            <a:schemeClr val="tx1"/>
                          </a:solidFill>
                        </a:rPr>
                        <a:t>1</a:t>
                      </a:r>
                      <a:r>
                        <a:rPr lang="en-US" sz="1400" noProof="0" dirty="0">
                          <a:solidFill>
                            <a:schemeClr val="tx1"/>
                          </a:solidFill>
                        </a:rPr>
                        <a:t> % of </a:t>
                      </a:r>
                      <a:r>
                        <a:rPr lang="en-US" sz="1400" u="none" strike="noStrike" kern="1200" noProof="0" dirty="0">
                          <a:solidFill>
                            <a:schemeClr val="tx1"/>
                          </a:solidFill>
                          <a:effectLst/>
                          <a:latin typeface="+mn-lt"/>
                          <a:ea typeface="+mn-ea"/>
                          <a:cs typeface="+mn-cs"/>
                        </a:rPr>
                        <a:t>Monthly service </a:t>
                      </a:r>
                      <a:r>
                        <a:rPr lang="en-US" sz="1400" u="none" strike="noStrike" kern="1200" noProof="0" dirty="0">
                          <a:solidFill>
                            <a:schemeClr val="dk1"/>
                          </a:solidFill>
                          <a:effectLst/>
                          <a:latin typeface="+mn-lt"/>
                          <a:ea typeface="+mn-ea"/>
                          <a:cs typeface="+mn-cs"/>
                        </a:rPr>
                        <a:t>amount for</a:t>
                      </a:r>
                      <a:r>
                        <a:rPr lang="en-US" sz="1400" u="none" strike="noStrike" kern="1200" baseline="0" noProof="0" dirty="0">
                          <a:solidFill>
                            <a:schemeClr val="dk1"/>
                          </a:solidFill>
                          <a:effectLst/>
                          <a:latin typeface="+mn-lt"/>
                          <a:ea typeface="+mn-ea"/>
                          <a:cs typeface="+mn-cs"/>
                        </a:rPr>
                        <a:t> maintenance</a:t>
                      </a:r>
                      <a:endParaRPr lang="en-US" sz="1400" noProof="0" dirty="0"/>
                    </a:p>
                  </a:txBody>
                  <a:tcPr/>
                </a:tc>
                <a:extLst>
                  <a:ext uri="{0D108BD9-81ED-4DB2-BD59-A6C34878D82A}">
                    <a16:rowId xmlns:a16="http://schemas.microsoft.com/office/drawing/2014/main" val="2930267245"/>
                  </a:ext>
                </a:extLst>
              </a:tr>
            </a:tbl>
          </a:graphicData>
        </a:graphic>
      </p:graphicFrame>
      <p:sp>
        <p:nvSpPr>
          <p:cNvPr id="6" name="Title 1"/>
          <p:cNvSpPr txBox="1">
            <a:spLocks/>
          </p:cNvSpPr>
          <p:nvPr/>
        </p:nvSpPr>
        <p:spPr>
          <a:xfrm>
            <a:off x="365760" y="0"/>
            <a:ext cx="11273246" cy="850392"/>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2800" kern="1200" baseline="0">
                <a:solidFill>
                  <a:schemeClr val="bg1"/>
                </a:solidFill>
                <a:latin typeface="+mn-lt"/>
                <a:ea typeface="+mj-ea"/>
                <a:cs typeface="+mj-cs"/>
              </a:defRPr>
            </a:lvl1pPr>
          </a:lstStyle>
          <a:p>
            <a:r>
              <a:rPr lang="sr-Latn-RS" dirty="0"/>
              <a:t> </a:t>
            </a:r>
            <a:br>
              <a:rPr lang="sr-Latn-RS" dirty="0"/>
            </a:br>
            <a:r>
              <a:rPr lang="sr-Latn-RS" dirty="0"/>
              <a:t>1. </a:t>
            </a:r>
            <a:r>
              <a:rPr lang="en-US" dirty="0"/>
              <a:t>IT </a:t>
            </a:r>
            <a:r>
              <a:rPr lang="sr-Latn-RS" dirty="0" err="1"/>
              <a:t>Quality</a:t>
            </a:r>
            <a:r>
              <a:rPr lang="sr-Latn-RS" dirty="0"/>
              <a:t> SAP SRM </a:t>
            </a:r>
            <a:r>
              <a:rPr lang="en-US" dirty="0"/>
              <a:t>KPIs</a:t>
            </a:r>
            <a:r>
              <a:rPr lang="sr-Latn-RS" sz="3200" dirty="0"/>
              <a:t> </a:t>
            </a:r>
            <a:br>
              <a:rPr lang="sr-Latn-RS" sz="2000" dirty="0"/>
            </a:br>
            <a:r>
              <a:rPr lang="sr-Latn-RS" sz="2000" dirty="0"/>
              <a:t>        1.1 Service management</a:t>
            </a:r>
            <a:br>
              <a:rPr lang="sr-Latn-RS" sz="2000" dirty="0"/>
            </a:br>
            <a:r>
              <a:rPr lang="sr-Latn-RS" sz="2000" dirty="0"/>
              <a:t>            </a:t>
            </a:r>
            <a:r>
              <a:rPr lang="sr-Latn-RS" sz="1600" dirty="0"/>
              <a:t>1.1.3 Change Request management initial response time</a:t>
            </a:r>
            <a:br>
              <a:rPr lang="sr-Latn-RS" sz="1600" dirty="0"/>
            </a:br>
            <a:r>
              <a:rPr lang="sr-Latn-RS" sz="3200" dirty="0"/>
              <a:t>    </a:t>
            </a:r>
            <a:endParaRPr lang="en-US" sz="1600" dirty="0"/>
          </a:p>
        </p:txBody>
      </p:sp>
      <p:sp>
        <p:nvSpPr>
          <p:cNvPr id="7" name="TextBox 6"/>
          <p:cNvSpPr txBox="1"/>
          <p:nvPr/>
        </p:nvSpPr>
        <p:spPr>
          <a:xfrm>
            <a:off x="6176682" y="3648635"/>
            <a:ext cx="5342965" cy="923330"/>
          </a:xfrm>
          <a:prstGeom prst="rect">
            <a:avLst/>
          </a:prstGeom>
          <a:noFill/>
        </p:spPr>
        <p:txBody>
          <a:bodyPr wrap="square" rtlCol="0">
            <a:spAutoFit/>
          </a:bodyPr>
          <a:lstStyle/>
          <a:p>
            <a:r>
              <a:rPr lang="sr-Latn-RS" dirty="0"/>
              <a:t>Total chargeable penalty regarding this KPI can not exceed more </a:t>
            </a:r>
            <a:r>
              <a:rPr lang="sr-Latn-RS" dirty="0" err="1"/>
              <a:t>than</a:t>
            </a:r>
            <a:r>
              <a:rPr lang="sr-Latn-RS" dirty="0"/>
              <a:t> 3</a:t>
            </a:r>
            <a:r>
              <a:rPr lang="en-US" dirty="0"/>
              <a:t> </a:t>
            </a:r>
            <a:r>
              <a:rPr lang="sr-Latn-RS" dirty="0"/>
              <a:t>% of Monthly service amount for maintenance</a:t>
            </a:r>
          </a:p>
        </p:txBody>
      </p:sp>
    </p:spTree>
    <p:extLst>
      <p:ext uri="{BB962C8B-B14F-4D97-AF65-F5344CB8AC3E}">
        <p14:creationId xmlns:p14="http://schemas.microsoft.com/office/powerpoint/2010/main" val="2938365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4930828-9CE0-4878-87A7-5F8B23242B1A}" type="slidenum">
              <a:rPr lang="en-US" smtClean="0"/>
              <a:pPr/>
              <a:t>7</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577703115"/>
              </p:ext>
            </p:extLst>
          </p:nvPr>
        </p:nvGraphicFramePr>
        <p:xfrm>
          <a:off x="173178" y="1276225"/>
          <a:ext cx="5462078" cy="4178265"/>
        </p:xfrm>
        <a:graphic>
          <a:graphicData uri="http://schemas.openxmlformats.org/drawingml/2006/table">
            <a:tbl>
              <a:tblPr firstRow="1" bandRow="1">
                <a:tableStyleId>{5C22544A-7EE6-4342-B048-85BDC9FD1C3A}</a:tableStyleId>
              </a:tblPr>
              <a:tblGrid>
                <a:gridCol w="5462078">
                  <a:extLst>
                    <a:ext uri="{9D8B030D-6E8A-4147-A177-3AD203B41FA5}">
                      <a16:colId xmlns:a16="http://schemas.microsoft.com/office/drawing/2014/main" val="875617307"/>
                    </a:ext>
                  </a:extLst>
                </a:gridCol>
              </a:tblGrid>
              <a:tr h="2124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noProof="0" dirty="0"/>
                        <a:t>Service name / KPI Name: Change request measurement of quality</a:t>
                      </a:r>
                      <a:endParaRPr lang="en-US" sz="1600" b="1" kern="1200" noProof="0" dirty="0">
                        <a:solidFill>
                          <a:srgbClr val="FFFFFF"/>
                        </a:solidFill>
                        <a:effectLst/>
                        <a:latin typeface="+mn-lt"/>
                        <a:ea typeface="PMingLiU" panose="02020500000000000000" pitchFamily="18" charset="-120"/>
                        <a:cs typeface="Times New Roman" panose="02020603050405020304" pitchFamily="18" charset="0"/>
                      </a:endParaRPr>
                    </a:p>
                  </a:txBody>
                  <a:tcPr/>
                </a:tc>
                <a:extLst>
                  <a:ext uri="{0D108BD9-81ED-4DB2-BD59-A6C34878D82A}">
                    <a16:rowId xmlns:a16="http://schemas.microsoft.com/office/drawing/2014/main" val="2019637153"/>
                  </a:ext>
                </a:extLst>
              </a:tr>
              <a:tr h="237248">
                <a:tc>
                  <a:txBody>
                    <a:bodyPr/>
                    <a:lstStyle/>
                    <a:p>
                      <a:r>
                        <a:rPr lang="en-US" sz="1600" noProof="0" dirty="0"/>
                        <a:t>Definition</a:t>
                      </a:r>
                    </a:p>
                  </a:txBody>
                  <a:tcPr>
                    <a:solidFill>
                      <a:schemeClr val="bg1">
                        <a:lumMod val="75000"/>
                      </a:schemeClr>
                    </a:solidFill>
                  </a:tcPr>
                </a:tc>
                <a:extLst>
                  <a:ext uri="{0D108BD9-81ED-4DB2-BD59-A6C34878D82A}">
                    <a16:rowId xmlns:a16="http://schemas.microsoft.com/office/drawing/2014/main" val="226506759"/>
                  </a:ext>
                </a:extLst>
              </a:tr>
              <a:tr h="370840">
                <a:tc>
                  <a:txBody>
                    <a:bodyPr/>
                    <a:lstStyle/>
                    <a:p>
                      <a:r>
                        <a:rPr lang="en-US" sz="1200" kern="1200" noProof="0" dirty="0">
                          <a:solidFill>
                            <a:schemeClr val="tx1"/>
                          </a:solidFill>
                          <a:effectLst/>
                          <a:latin typeface="+mn-lt"/>
                          <a:ea typeface="+mn-ea"/>
                          <a:cs typeface="+mn-cs"/>
                        </a:rPr>
                        <a:t>KPI is measuring</a:t>
                      </a:r>
                      <a:r>
                        <a:rPr lang="en-US" sz="1200" kern="1200" baseline="0" noProof="0" dirty="0">
                          <a:solidFill>
                            <a:schemeClr val="tx1"/>
                          </a:solidFill>
                          <a:effectLst/>
                          <a:latin typeface="+mn-lt"/>
                          <a:ea typeface="+mn-ea"/>
                          <a:cs typeface="+mn-cs"/>
                        </a:rPr>
                        <a:t> the level of quality of work done regarding change request in reporting period. </a:t>
                      </a:r>
                      <a:endParaRPr lang="en-US" sz="1200" noProof="0" dirty="0">
                        <a:latin typeface="+mn-lt"/>
                      </a:endParaRPr>
                    </a:p>
                  </a:txBody>
                  <a:tcPr/>
                </a:tc>
                <a:extLst>
                  <a:ext uri="{0D108BD9-81ED-4DB2-BD59-A6C34878D82A}">
                    <a16:rowId xmlns:a16="http://schemas.microsoft.com/office/drawing/2014/main" val="1286962200"/>
                  </a:ext>
                </a:extLst>
              </a:tr>
              <a:tr h="337785">
                <a:tc>
                  <a:txBody>
                    <a:bodyPr/>
                    <a:lstStyle/>
                    <a:p>
                      <a:r>
                        <a:rPr lang="en-US" sz="1600" noProof="0" dirty="0">
                          <a:solidFill>
                            <a:schemeClr val="bg1"/>
                          </a:solidFill>
                        </a:rPr>
                        <a:t>Measurement and calculation</a:t>
                      </a:r>
                    </a:p>
                  </a:txBody>
                  <a:tcPr>
                    <a:solidFill>
                      <a:schemeClr val="accent5">
                        <a:lumMod val="75000"/>
                      </a:schemeClr>
                    </a:solidFill>
                  </a:tcPr>
                </a:tc>
                <a:extLst>
                  <a:ext uri="{0D108BD9-81ED-4DB2-BD59-A6C34878D82A}">
                    <a16:rowId xmlns:a16="http://schemas.microsoft.com/office/drawing/2014/main" val="467906358"/>
                  </a:ext>
                </a:extLst>
              </a:tr>
              <a:tr h="370840">
                <a:tc>
                  <a:txBody>
                    <a:bodyPr/>
                    <a:lstStyle/>
                    <a:p>
                      <a:r>
                        <a:rPr lang="en-US" sz="1200" kern="1200" noProof="0" dirty="0">
                          <a:solidFill>
                            <a:schemeClr val="tx1"/>
                          </a:solidFill>
                          <a:effectLst/>
                          <a:latin typeface="+mn-lt"/>
                          <a:ea typeface="+mn-ea"/>
                          <a:cs typeface="+mn-cs"/>
                        </a:rPr>
                        <a:t>KPI is determined</a:t>
                      </a:r>
                      <a:r>
                        <a:rPr lang="en-US" sz="1200" kern="1200" baseline="0" noProof="0" dirty="0">
                          <a:solidFill>
                            <a:schemeClr val="tx1"/>
                          </a:solidFill>
                          <a:effectLst/>
                          <a:latin typeface="+mn-lt"/>
                          <a:ea typeface="+mn-ea"/>
                          <a:cs typeface="+mn-cs"/>
                        </a:rPr>
                        <a:t> for each CR separately. During the estimation period (monthly estimate) each CR that was tested is subjected to measurement. Trigger for measurement is a documented UAT. If CR is returned from UAT with errors classified as very high or high (as it is defined in SA-08.05.22-005 – Integration test scenario) this particular CR is subject to 5 % penalty. If test is repeated and returned again with same error classifications new 5 % penalty is applied.</a:t>
                      </a:r>
                    </a:p>
                    <a:p>
                      <a:r>
                        <a:rPr lang="en-US" sz="1200" kern="1200" baseline="0" noProof="0" dirty="0">
                          <a:solidFill>
                            <a:schemeClr val="tx1"/>
                          </a:solidFill>
                          <a:effectLst/>
                          <a:latin typeface="+mn-lt"/>
                          <a:ea typeface="+mn-ea"/>
                          <a:cs typeface="+mn-cs"/>
                        </a:rPr>
                        <a:t>In order to confirm and mutually agree on classification of errors it is mandatory that at least one person from NIS partner side is present during UAT (online or at NIS premises).</a:t>
                      </a:r>
                      <a:endParaRPr lang="en-US" sz="1200" kern="1200" noProof="0" dirty="0">
                        <a:solidFill>
                          <a:schemeClr val="tx1"/>
                        </a:solidFill>
                        <a:effectLst/>
                        <a:latin typeface="+mn-lt"/>
                        <a:ea typeface="+mn-ea"/>
                        <a:cs typeface="+mn-cs"/>
                      </a:endParaRPr>
                    </a:p>
                    <a:p>
                      <a:r>
                        <a:rPr lang="en-US" sz="1200" kern="1200" noProof="0" dirty="0">
                          <a:solidFill>
                            <a:schemeClr val="tx1"/>
                          </a:solidFill>
                          <a:effectLst/>
                          <a:latin typeface="+mn-lt"/>
                          <a:ea typeface="+mn-ea"/>
                          <a:cs typeface="+mn-cs"/>
                        </a:rPr>
                        <a:t>CR that are returned from</a:t>
                      </a:r>
                      <a:r>
                        <a:rPr lang="en-US" sz="1200" kern="1200" baseline="0" noProof="0" dirty="0">
                          <a:solidFill>
                            <a:schemeClr val="tx1"/>
                          </a:solidFill>
                          <a:effectLst/>
                          <a:latin typeface="+mn-lt"/>
                          <a:ea typeface="+mn-ea"/>
                          <a:cs typeface="+mn-cs"/>
                        </a:rPr>
                        <a:t> UAT with error classifications Medium or Low are not subjected to penalty and correction of errors is expected ASAP in order to retest this errors.</a:t>
                      </a:r>
                      <a:endParaRPr lang="en-US" sz="1200" kern="1200" noProof="0" dirty="0">
                        <a:solidFill>
                          <a:schemeClr val="tx1"/>
                        </a:solidFill>
                        <a:effectLst/>
                        <a:latin typeface="+mn-lt"/>
                        <a:ea typeface="+mn-ea"/>
                        <a:cs typeface="+mn-cs"/>
                      </a:endParaRPr>
                    </a:p>
                    <a:p>
                      <a:endParaRPr lang="sr-Latn-RS" sz="1200" kern="1200" noProof="0" dirty="0">
                        <a:solidFill>
                          <a:schemeClr val="tx1"/>
                        </a:solidFill>
                        <a:effectLst/>
                        <a:latin typeface="+mn-lt"/>
                        <a:ea typeface="+mn-ea"/>
                        <a:cs typeface="+mn-cs"/>
                      </a:endParaRPr>
                    </a:p>
                  </a:txBody>
                  <a:tcPr/>
                </a:tc>
                <a:extLst>
                  <a:ext uri="{0D108BD9-81ED-4DB2-BD59-A6C34878D82A}">
                    <a16:rowId xmlns:a16="http://schemas.microsoft.com/office/drawing/2014/main" val="2801062790"/>
                  </a:ext>
                </a:extLst>
              </a:tr>
            </a:tbl>
          </a:graphicData>
        </a:graphic>
      </p:graphicFrame>
      <p:graphicFrame>
        <p:nvGraphicFramePr>
          <p:cNvPr id="9" name="Table 8"/>
          <p:cNvGraphicFramePr>
            <a:graphicFrameLocks noGrp="1"/>
          </p:cNvGraphicFramePr>
          <p:nvPr>
            <p:extLst/>
          </p:nvPr>
        </p:nvGraphicFramePr>
        <p:xfrm>
          <a:off x="5906145" y="1276225"/>
          <a:ext cx="6124354" cy="1427786"/>
        </p:xfrm>
        <a:graphic>
          <a:graphicData uri="http://schemas.openxmlformats.org/drawingml/2006/table">
            <a:tbl>
              <a:tblPr firstRow="1" bandRow="1">
                <a:tableStyleId>{74C1A8A3-306A-4EB7-A6B1-4F7E0EB9C5D6}</a:tableStyleId>
              </a:tblPr>
              <a:tblGrid>
                <a:gridCol w="1019529">
                  <a:extLst>
                    <a:ext uri="{9D8B030D-6E8A-4147-A177-3AD203B41FA5}">
                      <a16:colId xmlns:a16="http://schemas.microsoft.com/office/drawing/2014/main" val="778089801"/>
                    </a:ext>
                  </a:extLst>
                </a:gridCol>
                <a:gridCol w="1457497">
                  <a:extLst>
                    <a:ext uri="{9D8B030D-6E8A-4147-A177-3AD203B41FA5}">
                      <a16:colId xmlns:a16="http://schemas.microsoft.com/office/drawing/2014/main" val="1534511419"/>
                    </a:ext>
                  </a:extLst>
                </a:gridCol>
                <a:gridCol w="1823664">
                  <a:extLst>
                    <a:ext uri="{9D8B030D-6E8A-4147-A177-3AD203B41FA5}">
                      <a16:colId xmlns:a16="http://schemas.microsoft.com/office/drawing/2014/main" val="1122388949"/>
                    </a:ext>
                  </a:extLst>
                </a:gridCol>
                <a:gridCol w="1823664">
                  <a:extLst>
                    <a:ext uri="{9D8B030D-6E8A-4147-A177-3AD203B41FA5}">
                      <a16:colId xmlns:a16="http://schemas.microsoft.com/office/drawing/2014/main" val="2431555198"/>
                    </a:ext>
                  </a:extLst>
                </a:gridCol>
              </a:tblGrid>
              <a:tr h="370840">
                <a:tc>
                  <a:txBody>
                    <a:bodyPr/>
                    <a:lstStyle/>
                    <a:p>
                      <a:pPr algn="ctr"/>
                      <a:r>
                        <a:rPr lang="en-US" sz="1400" noProof="0" dirty="0"/>
                        <a:t>Category</a:t>
                      </a:r>
                    </a:p>
                  </a:txBody>
                  <a:tcPr anchor="ctr"/>
                </a:tc>
                <a:tc>
                  <a:txBody>
                    <a:bodyPr/>
                    <a:lstStyle/>
                    <a:p>
                      <a:pPr algn="ctr"/>
                      <a:r>
                        <a:rPr lang="en-US" sz="1400" noProof="0" dirty="0"/>
                        <a:t>Service Level / KPI Target</a:t>
                      </a:r>
                    </a:p>
                  </a:txBody>
                  <a:tcPr anchor="ctr"/>
                </a:tc>
                <a:tc>
                  <a:txBody>
                    <a:bodyPr/>
                    <a:lstStyle/>
                    <a:p>
                      <a:pPr algn="ctr"/>
                      <a:r>
                        <a:rPr lang="en-US" sz="1400" noProof="0" dirty="0"/>
                        <a:t>Agreed service time</a:t>
                      </a:r>
                    </a:p>
                  </a:txBody>
                  <a:tcPr anchor="ctr"/>
                </a:tc>
                <a:tc>
                  <a:txBody>
                    <a:bodyPr/>
                    <a:lstStyle/>
                    <a:p>
                      <a:pPr algn="ctr"/>
                      <a:r>
                        <a:rPr lang="en-US" sz="1400" noProof="0" dirty="0"/>
                        <a:t>Penalty</a:t>
                      </a:r>
                    </a:p>
                  </a:txBody>
                  <a:tcPr anchor="ctr"/>
                </a:tc>
                <a:extLst>
                  <a:ext uri="{0D108BD9-81ED-4DB2-BD59-A6C34878D82A}">
                    <a16:rowId xmlns:a16="http://schemas.microsoft.com/office/drawing/2014/main" val="1472501437"/>
                  </a:ext>
                </a:extLst>
              </a:tr>
              <a:tr h="909626">
                <a:tc>
                  <a:txBody>
                    <a:bodyPr/>
                    <a:lstStyle/>
                    <a:p>
                      <a:pPr algn="ctr"/>
                      <a:r>
                        <a:rPr lang="en-US" sz="1400" noProof="0" dirty="0"/>
                        <a:t>CR quality</a:t>
                      </a:r>
                    </a:p>
                  </a:txBody>
                  <a:tcPr anchor="ctr"/>
                </a:tc>
                <a:tc>
                  <a:txBody>
                    <a:bodyPr/>
                    <a:lstStyle/>
                    <a:p>
                      <a:pPr marL="0" marR="0" algn="ctr">
                        <a:spcBef>
                          <a:spcPts val="300"/>
                        </a:spcBef>
                        <a:spcAft>
                          <a:spcPts val="300"/>
                        </a:spcAft>
                      </a:pPr>
                      <a:r>
                        <a:rPr lang="sr-Latn-RS" sz="1400" noProof="0" dirty="0">
                          <a:solidFill>
                            <a:schemeClr val="dk1"/>
                          </a:solidFill>
                          <a:effectLst/>
                          <a:latin typeface="+mn-lt"/>
                          <a:ea typeface="+mn-ea"/>
                          <a:cs typeface="+mn-cs"/>
                        </a:rPr>
                        <a:t>100</a:t>
                      </a:r>
                      <a:r>
                        <a:rPr lang="en-US" sz="1400" baseline="0" noProof="0" dirty="0">
                          <a:solidFill>
                            <a:schemeClr val="dk1"/>
                          </a:solidFill>
                          <a:effectLst/>
                          <a:latin typeface="+mn-lt"/>
                          <a:ea typeface="+mn-ea"/>
                          <a:cs typeface="+mn-cs"/>
                        </a:rPr>
                        <a:t> %</a:t>
                      </a:r>
                      <a:endParaRPr lang="en-US" sz="1400" noProof="0" dirty="0">
                        <a:solidFill>
                          <a:srgbClr val="000000"/>
                        </a:solidFill>
                        <a:effectLst/>
                        <a:latin typeface="Arial" panose="020B0604020202020204" pitchFamily="34" charset="0"/>
                        <a:ea typeface="PMingLiU" panose="02020500000000000000" pitchFamily="18" charset="-120"/>
                        <a:cs typeface="Times New Roman" panose="02020603050405020304" pitchFamily="18" charset="0"/>
                      </a:endParaRPr>
                    </a:p>
                  </a:txBody>
                  <a:tcPr anchor="ctr"/>
                </a:tc>
                <a:tc>
                  <a:txBody>
                    <a:bodyPr/>
                    <a:lstStyle/>
                    <a:p>
                      <a:pPr algn="ctr"/>
                      <a:r>
                        <a:rPr lang="en-US" sz="1400" noProof="0" dirty="0"/>
                        <a:t>n/a</a:t>
                      </a:r>
                    </a:p>
                  </a:txBody>
                  <a:tcPr anchor="ctr"/>
                </a:tc>
                <a:tc>
                  <a:txBody>
                    <a:bodyPr/>
                    <a:lstStyle/>
                    <a:p>
                      <a:pPr algn="ctr"/>
                      <a:r>
                        <a:rPr lang="en-US" sz="1400" noProof="0" dirty="0"/>
                        <a:t>5 % of value of CRs that is tested</a:t>
                      </a:r>
                      <a:r>
                        <a:rPr lang="en-US" sz="1400" baseline="0" noProof="0" dirty="0"/>
                        <a:t> for each separate UAT</a:t>
                      </a:r>
                      <a:endParaRPr lang="en-US" sz="1400" noProof="0" dirty="0"/>
                    </a:p>
                  </a:txBody>
                  <a:tcPr anchor="ctr"/>
                </a:tc>
                <a:extLst>
                  <a:ext uri="{0D108BD9-81ED-4DB2-BD59-A6C34878D82A}">
                    <a16:rowId xmlns:a16="http://schemas.microsoft.com/office/drawing/2014/main" val="2930267245"/>
                  </a:ext>
                </a:extLst>
              </a:tr>
            </a:tbl>
          </a:graphicData>
        </a:graphic>
      </p:graphicFrame>
      <p:sp>
        <p:nvSpPr>
          <p:cNvPr id="6" name="Title 1"/>
          <p:cNvSpPr txBox="1">
            <a:spLocks/>
          </p:cNvSpPr>
          <p:nvPr/>
        </p:nvSpPr>
        <p:spPr>
          <a:xfrm>
            <a:off x="365760" y="0"/>
            <a:ext cx="11273246" cy="850392"/>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2800" kern="1200" baseline="0">
                <a:solidFill>
                  <a:schemeClr val="bg1"/>
                </a:solidFill>
                <a:latin typeface="+mn-lt"/>
                <a:ea typeface="+mj-ea"/>
                <a:cs typeface="+mj-cs"/>
              </a:defRPr>
            </a:lvl1pPr>
          </a:lstStyle>
          <a:p>
            <a:r>
              <a:rPr lang="sr-Latn-RS" dirty="0"/>
              <a:t> </a:t>
            </a:r>
            <a:br>
              <a:rPr lang="sr-Latn-RS" dirty="0"/>
            </a:br>
            <a:r>
              <a:rPr lang="sr-Latn-RS" dirty="0"/>
              <a:t>1. </a:t>
            </a:r>
            <a:r>
              <a:rPr lang="en-US" dirty="0"/>
              <a:t>IT </a:t>
            </a:r>
            <a:r>
              <a:rPr lang="sr-Latn-RS" dirty="0" err="1"/>
              <a:t>Quality</a:t>
            </a:r>
            <a:r>
              <a:rPr lang="sr-Latn-RS" dirty="0"/>
              <a:t> SAP SRM </a:t>
            </a:r>
            <a:r>
              <a:rPr lang="en-US" dirty="0"/>
              <a:t>KPIs</a:t>
            </a:r>
            <a:r>
              <a:rPr lang="sr-Latn-RS" sz="3200" dirty="0"/>
              <a:t> </a:t>
            </a:r>
            <a:br>
              <a:rPr lang="sr-Latn-RS" sz="2000" dirty="0"/>
            </a:br>
            <a:r>
              <a:rPr lang="sr-Latn-RS" sz="2000" dirty="0"/>
              <a:t>        1.1 Service management</a:t>
            </a:r>
            <a:br>
              <a:rPr lang="sr-Latn-RS" sz="2000" dirty="0"/>
            </a:br>
            <a:r>
              <a:rPr lang="sr-Latn-RS" sz="2000" dirty="0"/>
              <a:t>            </a:t>
            </a:r>
            <a:r>
              <a:rPr lang="sr-Latn-RS" sz="1600" dirty="0"/>
              <a:t>1.1.4  Change request measurement of quality</a:t>
            </a:r>
            <a:br>
              <a:rPr lang="sr-Latn-RS" sz="1600" dirty="0"/>
            </a:br>
            <a:r>
              <a:rPr lang="sr-Latn-RS" sz="3200" dirty="0"/>
              <a:t>    </a:t>
            </a:r>
            <a:endParaRPr lang="en-US" sz="1600" dirty="0"/>
          </a:p>
        </p:txBody>
      </p:sp>
      <p:sp>
        <p:nvSpPr>
          <p:cNvPr id="7" name="TextBox 6"/>
          <p:cNvSpPr txBox="1"/>
          <p:nvPr/>
        </p:nvSpPr>
        <p:spPr>
          <a:xfrm>
            <a:off x="6194612" y="3378458"/>
            <a:ext cx="5342965" cy="923330"/>
          </a:xfrm>
          <a:prstGeom prst="rect">
            <a:avLst/>
          </a:prstGeom>
          <a:noFill/>
        </p:spPr>
        <p:txBody>
          <a:bodyPr wrap="square" rtlCol="0">
            <a:spAutoFit/>
          </a:bodyPr>
          <a:lstStyle/>
          <a:p>
            <a:r>
              <a:rPr lang="en-US" dirty="0"/>
              <a:t>Chargeable penalty limit is total value of each CR. Penalty is applicable to each CRs which is tested during monthly estimate.</a:t>
            </a:r>
          </a:p>
        </p:txBody>
      </p:sp>
    </p:spTree>
    <p:extLst>
      <p:ext uri="{BB962C8B-B14F-4D97-AF65-F5344CB8AC3E}">
        <p14:creationId xmlns:p14="http://schemas.microsoft.com/office/powerpoint/2010/main" val="1311251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4930828-9CE0-4878-87A7-5F8B23242B1A}" type="slidenum">
              <a:rPr lang="en-US" smtClean="0"/>
              <a:pPr/>
              <a:t>8</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479019564"/>
              </p:ext>
            </p:extLst>
          </p:nvPr>
        </p:nvGraphicFramePr>
        <p:xfrm>
          <a:off x="173178" y="1276225"/>
          <a:ext cx="5462078" cy="3690585"/>
        </p:xfrm>
        <a:graphic>
          <a:graphicData uri="http://schemas.openxmlformats.org/drawingml/2006/table">
            <a:tbl>
              <a:tblPr firstRow="1" bandRow="1">
                <a:tableStyleId>{5C22544A-7EE6-4342-B048-85BDC9FD1C3A}</a:tableStyleId>
              </a:tblPr>
              <a:tblGrid>
                <a:gridCol w="5462078">
                  <a:extLst>
                    <a:ext uri="{9D8B030D-6E8A-4147-A177-3AD203B41FA5}">
                      <a16:colId xmlns:a16="http://schemas.microsoft.com/office/drawing/2014/main" val="875617307"/>
                    </a:ext>
                  </a:extLst>
                </a:gridCol>
              </a:tblGrid>
              <a:tr h="212439">
                <a:tc>
                  <a:txBody>
                    <a:bodyPr/>
                    <a:lstStyle/>
                    <a:p>
                      <a:pPr marL="0" algn="l" defTabSz="914400" rtl="0" eaLnBrk="1" latinLnBrk="0" hangingPunct="1"/>
                      <a:r>
                        <a:rPr lang="en-US" sz="1600" noProof="0" dirty="0"/>
                        <a:t>Service name / KPI Name: </a:t>
                      </a:r>
                      <a:r>
                        <a:rPr lang="en-US" sz="1600" b="1" kern="1200" noProof="0" dirty="0">
                          <a:solidFill>
                            <a:schemeClr val="lt1"/>
                          </a:solidFill>
                          <a:latin typeface="+mn-lt"/>
                          <a:ea typeface="+mn-ea"/>
                          <a:cs typeface="+mn-cs"/>
                        </a:rPr>
                        <a:t>Change request management completion time</a:t>
                      </a:r>
                    </a:p>
                  </a:txBody>
                  <a:tcPr/>
                </a:tc>
                <a:extLst>
                  <a:ext uri="{0D108BD9-81ED-4DB2-BD59-A6C34878D82A}">
                    <a16:rowId xmlns:a16="http://schemas.microsoft.com/office/drawing/2014/main" val="2019637153"/>
                  </a:ext>
                </a:extLst>
              </a:tr>
              <a:tr h="237248">
                <a:tc>
                  <a:txBody>
                    <a:bodyPr/>
                    <a:lstStyle/>
                    <a:p>
                      <a:r>
                        <a:rPr lang="en-US" sz="1600" noProof="0" dirty="0"/>
                        <a:t>Definition</a:t>
                      </a:r>
                    </a:p>
                  </a:txBody>
                  <a:tcPr>
                    <a:solidFill>
                      <a:schemeClr val="bg1">
                        <a:lumMod val="75000"/>
                      </a:schemeClr>
                    </a:solidFill>
                  </a:tcPr>
                </a:tc>
                <a:extLst>
                  <a:ext uri="{0D108BD9-81ED-4DB2-BD59-A6C34878D82A}">
                    <a16:rowId xmlns:a16="http://schemas.microsoft.com/office/drawing/2014/main" val="22650675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n-ea"/>
                          <a:cs typeface="+mn-cs"/>
                        </a:rPr>
                        <a:t>This KPI measures the extent to which change requests are completed within agreed timeframe. A CR is considered completed from KPI perspective if the requested change has been delivered to the </a:t>
                      </a:r>
                      <a:r>
                        <a:rPr lang="sr-Latn-RS" sz="1200" kern="1200" baseline="0" noProof="0" dirty="0">
                          <a:solidFill>
                            <a:schemeClr val="tx1"/>
                          </a:solidFill>
                          <a:effectLst/>
                          <a:latin typeface="+mn-lt"/>
                          <a:ea typeface="+mn-ea"/>
                          <a:cs typeface="+mn-cs"/>
                        </a:rPr>
                        <a:t>UAT </a:t>
                      </a:r>
                      <a:r>
                        <a:rPr lang="en-US" sz="1200" kern="1200" noProof="0" dirty="0">
                          <a:solidFill>
                            <a:schemeClr val="tx1"/>
                          </a:solidFill>
                          <a:effectLst/>
                          <a:latin typeface="+mn-lt"/>
                          <a:ea typeface="+mn-ea"/>
                          <a:cs typeface="+mn-cs"/>
                        </a:rPr>
                        <a:t>environment</a:t>
                      </a:r>
                      <a:r>
                        <a:rPr lang="sr-Latn-RS" sz="1200" kern="1200" baseline="0" noProof="0" dirty="0">
                          <a:solidFill>
                            <a:schemeClr val="tx1"/>
                          </a:solidFill>
                          <a:effectLst/>
                          <a:latin typeface="+mn-lt"/>
                          <a:ea typeface="+mn-ea"/>
                          <a:cs typeface="+mn-cs"/>
                        </a:rPr>
                        <a:t> </a:t>
                      </a:r>
                      <a:endParaRPr lang="en-US" sz="1200" noProof="0" dirty="0">
                        <a:latin typeface="+mn-lt"/>
                      </a:endParaRPr>
                    </a:p>
                    <a:p>
                      <a:endParaRPr lang="en-US" sz="1600" noProof="0" dirty="0"/>
                    </a:p>
                  </a:txBody>
                  <a:tcPr/>
                </a:tc>
                <a:extLst>
                  <a:ext uri="{0D108BD9-81ED-4DB2-BD59-A6C34878D82A}">
                    <a16:rowId xmlns:a16="http://schemas.microsoft.com/office/drawing/2014/main" val="1286962200"/>
                  </a:ext>
                </a:extLst>
              </a:tr>
              <a:tr h="337785">
                <a:tc>
                  <a:txBody>
                    <a:bodyPr/>
                    <a:lstStyle/>
                    <a:p>
                      <a:r>
                        <a:rPr lang="en-US" sz="1600" noProof="0" dirty="0">
                          <a:solidFill>
                            <a:schemeClr val="bg1"/>
                          </a:solidFill>
                        </a:rPr>
                        <a:t>Measurement and calculation</a:t>
                      </a:r>
                    </a:p>
                  </a:txBody>
                  <a:tcPr>
                    <a:solidFill>
                      <a:schemeClr val="accent5">
                        <a:lumMod val="75000"/>
                      </a:schemeClr>
                    </a:solidFill>
                  </a:tcPr>
                </a:tc>
                <a:extLst>
                  <a:ext uri="{0D108BD9-81ED-4DB2-BD59-A6C34878D82A}">
                    <a16:rowId xmlns:a16="http://schemas.microsoft.com/office/drawing/2014/main" val="467906358"/>
                  </a:ext>
                </a:extLst>
              </a:tr>
              <a:tr h="370840">
                <a:tc>
                  <a:txBody>
                    <a:bodyPr/>
                    <a:lstStyle/>
                    <a:p>
                      <a:r>
                        <a:rPr lang="en-US" sz="1200" kern="1200" noProof="0" dirty="0">
                          <a:solidFill>
                            <a:schemeClr val="tx1"/>
                          </a:solidFill>
                          <a:effectLst/>
                          <a:latin typeface="+mn-lt"/>
                          <a:ea typeface="+mn-ea"/>
                          <a:cs typeface="+mn-cs"/>
                        </a:rPr>
                        <a:t>The value is calculated as the percentage of all completed CRs with due date within current reporting period vs. all committed CRs with due date within current reporting period.</a:t>
                      </a:r>
                    </a:p>
                    <a:p>
                      <a:r>
                        <a:rPr lang="en-US" sz="1200" kern="1200" noProof="0" dirty="0">
                          <a:solidFill>
                            <a:schemeClr val="tx1"/>
                          </a:solidFill>
                          <a:effectLst/>
                          <a:latin typeface="+mn-lt"/>
                          <a:ea typeface="+mn-ea"/>
                          <a:cs typeface="+mn-cs"/>
                        </a:rPr>
                        <a:t>Formula = (Completed Changes / Committed Changes) * 100</a:t>
                      </a:r>
                      <a:endParaRPr lang="en-US" sz="1200" noProof="0" dirty="0">
                        <a:solidFill>
                          <a:srgbClr val="000000"/>
                        </a:solidFill>
                        <a:effectLst/>
                        <a:latin typeface="+mn-lt"/>
                        <a:ea typeface="PMingLiU" panose="02020500000000000000" pitchFamily="18" charset="-120"/>
                        <a:cs typeface="Times New Roman" panose="02020603050405020304" pitchFamily="18" charset="0"/>
                      </a:endParaRPr>
                    </a:p>
                    <a:p>
                      <a:endParaRPr lang="en-US" sz="1600" noProof="0" dirty="0"/>
                    </a:p>
                    <a:p>
                      <a:endParaRPr lang="en-US" sz="1600" noProof="0" dirty="0"/>
                    </a:p>
                    <a:p>
                      <a:endParaRPr lang="en-US" sz="1600" noProof="0" dirty="0"/>
                    </a:p>
                  </a:txBody>
                  <a:tcPr/>
                </a:tc>
                <a:extLst>
                  <a:ext uri="{0D108BD9-81ED-4DB2-BD59-A6C34878D82A}">
                    <a16:rowId xmlns:a16="http://schemas.microsoft.com/office/drawing/2014/main" val="280106279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787758120"/>
              </p:ext>
            </p:extLst>
          </p:nvPr>
        </p:nvGraphicFramePr>
        <p:xfrm>
          <a:off x="5906145" y="1276225"/>
          <a:ext cx="6124354" cy="1463040"/>
        </p:xfrm>
        <a:graphic>
          <a:graphicData uri="http://schemas.openxmlformats.org/drawingml/2006/table">
            <a:tbl>
              <a:tblPr firstRow="1" bandRow="1">
                <a:tableStyleId>{74C1A8A3-306A-4EB7-A6B1-4F7E0EB9C5D6}</a:tableStyleId>
              </a:tblPr>
              <a:tblGrid>
                <a:gridCol w="1019529">
                  <a:extLst>
                    <a:ext uri="{9D8B030D-6E8A-4147-A177-3AD203B41FA5}">
                      <a16:colId xmlns:a16="http://schemas.microsoft.com/office/drawing/2014/main" val="778089801"/>
                    </a:ext>
                  </a:extLst>
                </a:gridCol>
                <a:gridCol w="1457497">
                  <a:extLst>
                    <a:ext uri="{9D8B030D-6E8A-4147-A177-3AD203B41FA5}">
                      <a16:colId xmlns:a16="http://schemas.microsoft.com/office/drawing/2014/main" val="1534511419"/>
                    </a:ext>
                  </a:extLst>
                </a:gridCol>
                <a:gridCol w="1823664">
                  <a:extLst>
                    <a:ext uri="{9D8B030D-6E8A-4147-A177-3AD203B41FA5}">
                      <a16:colId xmlns:a16="http://schemas.microsoft.com/office/drawing/2014/main" val="1122388949"/>
                    </a:ext>
                  </a:extLst>
                </a:gridCol>
                <a:gridCol w="1823664">
                  <a:extLst>
                    <a:ext uri="{9D8B030D-6E8A-4147-A177-3AD203B41FA5}">
                      <a16:colId xmlns:a16="http://schemas.microsoft.com/office/drawing/2014/main" val="2431555198"/>
                    </a:ext>
                  </a:extLst>
                </a:gridCol>
              </a:tblGrid>
              <a:tr h="370840">
                <a:tc>
                  <a:txBody>
                    <a:bodyPr/>
                    <a:lstStyle/>
                    <a:p>
                      <a:pPr algn="ctr"/>
                      <a:r>
                        <a:rPr lang="en-US" sz="1400" noProof="0" dirty="0"/>
                        <a:t>Category</a:t>
                      </a:r>
                    </a:p>
                  </a:txBody>
                  <a:tcPr anchor="ctr"/>
                </a:tc>
                <a:tc>
                  <a:txBody>
                    <a:bodyPr/>
                    <a:lstStyle/>
                    <a:p>
                      <a:pPr algn="ctr"/>
                      <a:r>
                        <a:rPr lang="en-US" sz="1400" noProof="0" dirty="0"/>
                        <a:t>Service Level / KPI Target</a:t>
                      </a:r>
                    </a:p>
                  </a:txBody>
                  <a:tcPr anchor="ctr"/>
                </a:tc>
                <a:tc>
                  <a:txBody>
                    <a:bodyPr/>
                    <a:lstStyle/>
                    <a:p>
                      <a:pPr algn="ctr"/>
                      <a:r>
                        <a:rPr lang="en-US" sz="1400" noProof="0" dirty="0"/>
                        <a:t>Agreed service time</a:t>
                      </a:r>
                    </a:p>
                  </a:txBody>
                  <a:tcPr anchor="ctr"/>
                </a:tc>
                <a:tc>
                  <a:txBody>
                    <a:bodyPr/>
                    <a:lstStyle/>
                    <a:p>
                      <a:pPr algn="ctr"/>
                      <a:r>
                        <a:rPr lang="en-US" sz="1400" noProof="0" dirty="0"/>
                        <a:t>Penalty</a:t>
                      </a:r>
                    </a:p>
                  </a:txBody>
                  <a:tcPr anchor="ctr"/>
                </a:tc>
                <a:extLst>
                  <a:ext uri="{0D108BD9-81ED-4DB2-BD59-A6C34878D82A}">
                    <a16:rowId xmlns:a16="http://schemas.microsoft.com/office/drawing/2014/main" val="1472501437"/>
                  </a:ext>
                </a:extLst>
              </a:tr>
              <a:tr h="370840">
                <a:tc>
                  <a:txBody>
                    <a:bodyPr/>
                    <a:lstStyle/>
                    <a:p>
                      <a:pPr algn="ctr"/>
                      <a:r>
                        <a:rPr lang="en-US" sz="1400" kern="1200" noProof="0" dirty="0">
                          <a:effectLst/>
                        </a:rPr>
                        <a:t>Change completion </a:t>
                      </a:r>
                      <a:endParaRPr lang="en-US" sz="1400" noProof="0" dirty="0">
                        <a:latin typeface="+mn-lt"/>
                      </a:endParaRPr>
                    </a:p>
                  </a:txBody>
                  <a:tcPr anchor="ctr"/>
                </a:tc>
                <a:tc>
                  <a:txBody>
                    <a:bodyPr/>
                    <a:lstStyle/>
                    <a:p>
                      <a:pPr marL="0" indent="0" algn="ctr"/>
                      <a:r>
                        <a:rPr lang="sr-Latn-RS" sz="1400" kern="1200" noProof="0" dirty="0">
                          <a:effectLst/>
                        </a:rPr>
                        <a:t>100%</a:t>
                      </a:r>
                      <a:r>
                        <a:rPr lang="en-US" sz="1400" kern="1200" noProof="0" dirty="0">
                          <a:effectLst/>
                        </a:rPr>
                        <a:t> of all CRs completed before or on agreed </a:t>
                      </a:r>
                      <a:r>
                        <a:rPr lang="sr-Latn-RS" sz="1400" kern="1200" noProof="0" dirty="0">
                          <a:effectLst/>
                        </a:rPr>
                        <a:t>UAT </a:t>
                      </a:r>
                      <a:r>
                        <a:rPr lang="en-US" sz="1400" kern="1200" noProof="0" dirty="0">
                          <a:effectLst/>
                        </a:rPr>
                        <a:t>date</a:t>
                      </a:r>
                      <a:endParaRPr lang="en-US" sz="1400" kern="1200" noProof="0" dirty="0">
                        <a:solidFill>
                          <a:schemeClr val="tx1"/>
                        </a:solidFill>
                        <a:effectLst/>
                        <a:latin typeface="+mn-lt"/>
                        <a:ea typeface="+mn-ea"/>
                        <a:cs typeface="+mn-cs"/>
                      </a:endParaRPr>
                    </a:p>
                  </a:txBody>
                  <a:tcPr anchor="ctr"/>
                </a:tc>
                <a:tc>
                  <a:txBody>
                    <a:bodyPr/>
                    <a:lstStyle/>
                    <a:p>
                      <a:pPr algn="ctr"/>
                      <a:r>
                        <a:rPr lang="en-US" sz="1400" noProof="0" dirty="0"/>
                        <a:t>n/a</a:t>
                      </a:r>
                    </a:p>
                  </a:txBody>
                  <a:tcPr anchor="ctr"/>
                </a:tc>
                <a:tc>
                  <a:txBody>
                    <a:bodyPr/>
                    <a:lstStyle/>
                    <a:p>
                      <a:pPr algn="ctr"/>
                      <a:r>
                        <a:rPr lang="sr-Latn-RS" sz="1400" noProof="0" dirty="0"/>
                        <a:t>5</a:t>
                      </a:r>
                      <a:r>
                        <a:rPr lang="en-US" sz="1400" noProof="0" dirty="0"/>
                        <a:t> % of value of all CRs that are included in monthly estimate or realization timeframe</a:t>
                      </a:r>
                    </a:p>
                  </a:txBody>
                  <a:tcPr anchor="ctr"/>
                </a:tc>
                <a:extLst>
                  <a:ext uri="{0D108BD9-81ED-4DB2-BD59-A6C34878D82A}">
                    <a16:rowId xmlns:a16="http://schemas.microsoft.com/office/drawing/2014/main" val="2930267245"/>
                  </a:ext>
                </a:extLst>
              </a:tr>
            </a:tbl>
          </a:graphicData>
        </a:graphic>
      </p:graphicFrame>
      <p:sp>
        <p:nvSpPr>
          <p:cNvPr id="6" name="Title 1"/>
          <p:cNvSpPr txBox="1">
            <a:spLocks/>
          </p:cNvSpPr>
          <p:nvPr/>
        </p:nvSpPr>
        <p:spPr>
          <a:xfrm>
            <a:off x="365760" y="0"/>
            <a:ext cx="11273246" cy="850392"/>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2800" kern="1200" baseline="0">
                <a:solidFill>
                  <a:schemeClr val="bg1"/>
                </a:solidFill>
                <a:latin typeface="+mn-lt"/>
                <a:ea typeface="+mj-ea"/>
                <a:cs typeface="+mj-cs"/>
              </a:defRPr>
            </a:lvl1pPr>
          </a:lstStyle>
          <a:p>
            <a:r>
              <a:rPr lang="sr-Latn-RS" dirty="0"/>
              <a:t> </a:t>
            </a:r>
            <a:br>
              <a:rPr lang="sr-Latn-RS" dirty="0"/>
            </a:br>
            <a:r>
              <a:rPr lang="sr-Latn-RS" dirty="0"/>
              <a:t>1. </a:t>
            </a:r>
            <a:r>
              <a:rPr lang="en-US" dirty="0"/>
              <a:t>IT </a:t>
            </a:r>
            <a:r>
              <a:rPr lang="sr-Latn-RS" dirty="0" err="1"/>
              <a:t>Quality</a:t>
            </a:r>
            <a:r>
              <a:rPr lang="sr-Latn-RS" dirty="0"/>
              <a:t> SAP SRM </a:t>
            </a:r>
            <a:r>
              <a:rPr lang="en-US" dirty="0"/>
              <a:t>KPIs</a:t>
            </a:r>
            <a:r>
              <a:rPr lang="sr-Latn-RS" sz="3200" dirty="0"/>
              <a:t> </a:t>
            </a:r>
            <a:br>
              <a:rPr lang="sr-Latn-RS" sz="2000" dirty="0"/>
            </a:br>
            <a:r>
              <a:rPr lang="sr-Latn-RS" sz="2000" dirty="0"/>
              <a:t>        1.1 Service management</a:t>
            </a:r>
            <a:br>
              <a:rPr lang="sr-Latn-RS" sz="2000" dirty="0"/>
            </a:br>
            <a:r>
              <a:rPr lang="sr-Latn-RS" sz="2000" dirty="0"/>
              <a:t>            </a:t>
            </a:r>
            <a:r>
              <a:rPr lang="sr-Latn-RS" sz="1600" dirty="0"/>
              <a:t>1.1.5 Change Request management completion time </a:t>
            </a:r>
            <a:br>
              <a:rPr lang="sr-Latn-RS" sz="1600" dirty="0"/>
            </a:br>
            <a:r>
              <a:rPr lang="sr-Latn-RS" sz="3200" dirty="0"/>
              <a:t>    </a:t>
            </a:r>
            <a:endParaRPr lang="en-US" sz="1600" dirty="0"/>
          </a:p>
        </p:txBody>
      </p:sp>
      <p:sp>
        <p:nvSpPr>
          <p:cNvPr id="7" name="TextBox 6"/>
          <p:cNvSpPr txBox="1"/>
          <p:nvPr/>
        </p:nvSpPr>
        <p:spPr>
          <a:xfrm>
            <a:off x="6194612" y="3378458"/>
            <a:ext cx="5342965" cy="923330"/>
          </a:xfrm>
          <a:prstGeom prst="rect">
            <a:avLst/>
          </a:prstGeom>
          <a:noFill/>
        </p:spPr>
        <p:txBody>
          <a:bodyPr wrap="square" rtlCol="0">
            <a:spAutoFit/>
          </a:bodyPr>
          <a:lstStyle/>
          <a:p>
            <a:r>
              <a:rPr lang="sr-Latn-RS" dirty="0"/>
              <a:t>There is no chargeable penalty limit. Penalty is applicable to each CRs wich is included in monthly estimate.</a:t>
            </a:r>
          </a:p>
        </p:txBody>
      </p:sp>
    </p:spTree>
    <p:extLst>
      <p:ext uri="{BB962C8B-B14F-4D97-AF65-F5344CB8AC3E}">
        <p14:creationId xmlns:p14="http://schemas.microsoft.com/office/powerpoint/2010/main" val="3708484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78" y="0"/>
            <a:ext cx="11273246" cy="850392"/>
          </a:xfrm>
        </p:spPr>
        <p:txBody>
          <a:bodyPr/>
          <a:lstStyle/>
          <a:p>
            <a:r>
              <a:rPr lang="sr-Latn-RS" sz="1800" dirty="0"/>
              <a:t>2</a:t>
            </a:r>
            <a:r>
              <a:rPr lang="sr-Latn-RS" sz="1800" noProof="0" dirty="0"/>
              <a:t> </a:t>
            </a:r>
            <a:r>
              <a:rPr lang="sr-Latn-RS" sz="1800" dirty="0"/>
              <a:t>SAP SRM </a:t>
            </a:r>
            <a:r>
              <a:rPr lang="en-US" sz="1800" dirty="0"/>
              <a:t>incidents</a:t>
            </a:r>
            <a:r>
              <a:rPr lang="sr-Latn-RS" sz="1800" dirty="0"/>
              <a:t> </a:t>
            </a:r>
            <a:br>
              <a:rPr lang="sr-Latn-RS" sz="1800" dirty="0"/>
            </a:br>
            <a:r>
              <a:rPr lang="sr-Latn-RS" sz="1800" dirty="0"/>
              <a:t>     </a:t>
            </a:r>
            <a:r>
              <a:rPr lang="sr-Latn-RS" sz="1600" dirty="0"/>
              <a:t>2.1  SAP SRM </a:t>
            </a:r>
            <a:r>
              <a:rPr lang="en-US" sz="1600" dirty="0"/>
              <a:t>incidents</a:t>
            </a:r>
            <a:r>
              <a:rPr lang="sr-Latn-RS" sz="1600" dirty="0"/>
              <a:t>  - r</a:t>
            </a:r>
            <a:r>
              <a:rPr lang="en-US" sz="1600" dirty="0" err="1"/>
              <a:t>esolution</a:t>
            </a:r>
            <a:r>
              <a:rPr lang="en-US" sz="1600" dirty="0"/>
              <a:t> time </a:t>
            </a:r>
            <a:endParaRPr lang="en-US" sz="3200" noProof="0" dirty="0"/>
          </a:p>
        </p:txBody>
      </p:sp>
      <p:sp>
        <p:nvSpPr>
          <p:cNvPr id="4" name="Slide Number Placeholder 3"/>
          <p:cNvSpPr>
            <a:spLocks noGrp="1"/>
          </p:cNvSpPr>
          <p:nvPr>
            <p:ph type="sldNum" sz="quarter" idx="12"/>
          </p:nvPr>
        </p:nvSpPr>
        <p:spPr/>
        <p:txBody>
          <a:bodyPr/>
          <a:lstStyle/>
          <a:p>
            <a:fld id="{44930828-9CE0-4878-87A7-5F8B23242B1A}" type="slidenum">
              <a:rPr lang="en-US" smtClean="0"/>
              <a:pPr/>
              <a:t>9</a:t>
            </a:fld>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752160412"/>
              </p:ext>
            </p:extLst>
          </p:nvPr>
        </p:nvGraphicFramePr>
        <p:xfrm>
          <a:off x="754375" y="2229835"/>
          <a:ext cx="10692049" cy="2114282"/>
        </p:xfrm>
        <a:graphic>
          <a:graphicData uri="http://schemas.openxmlformats.org/drawingml/2006/table">
            <a:tbl>
              <a:tblPr firstRow="1" firstCol="1" bandRow="1">
                <a:tableStyleId>{5C22544A-7EE6-4342-B048-85BDC9FD1C3A}</a:tableStyleId>
              </a:tblPr>
              <a:tblGrid>
                <a:gridCol w="1069205">
                  <a:extLst>
                    <a:ext uri="{9D8B030D-6E8A-4147-A177-3AD203B41FA5}">
                      <a16:colId xmlns:a16="http://schemas.microsoft.com/office/drawing/2014/main" val="3082385239"/>
                    </a:ext>
                  </a:extLst>
                </a:gridCol>
                <a:gridCol w="1069205">
                  <a:extLst>
                    <a:ext uri="{9D8B030D-6E8A-4147-A177-3AD203B41FA5}">
                      <a16:colId xmlns:a16="http://schemas.microsoft.com/office/drawing/2014/main" val="3519175020"/>
                    </a:ext>
                  </a:extLst>
                </a:gridCol>
                <a:gridCol w="2088290">
                  <a:extLst>
                    <a:ext uri="{9D8B030D-6E8A-4147-A177-3AD203B41FA5}">
                      <a16:colId xmlns:a16="http://schemas.microsoft.com/office/drawing/2014/main" val="1947796021"/>
                    </a:ext>
                  </a:extLst>
                </a:gridCol>
                <a:gridCol w="935915">
                  <a:extLst>
                    <a:ext uri="{9D8B030D-6E8A-4147-A177-3AD203B41FA5}">
                      <a16:colId xmlns:a16="http://schemas.microsoft.com/office/drawing/2014/main" val="369055041"/>
                    </a:ext>
                  </a:extLst>
                </a:gridCol>
                <a:gridCol w="925158">
                  <a:extLst>
                    <a:ext uri="{9D8B030D-6E8A-4147-A177-3AD203B41FA5}">
                      <a16:colId xmlns:a16="http://schemas.microsoft.com/office/drawing/2014/main" val="986849100"/>
                    </a:ext>
                  </a:extLst>
                </a:gridCol>
                <a:gridCol w="860611">
                  <a:extLst>
                    <a:ext uri="{9D8B030D-6E8A-4147-A177-3AD203B41FA5}">
                      <a16:colId xmlns:a16="http://schemas.microsoft.com/office/drawing/2014/main" val="2679764500"/>
                    </a:ext>
                  </a:extLst>
                </a:gridCol>
                <a:gridCol w="536050">
                  <a:extLst>
                    <a:ext uri="{9D8B030D-6E8A-4147-A177-3AD203B41FA5}">
                      <a16:colId xmlns:a16="http://schemas.microsoft.com/office/drawing/2014/main" val="2132518082"/>
                    </a:ext>
                  </a:extLst>
                </a:gridCol>
                <a:gridCol w="1636995">
                  <a:extLst>
                    <a:ext uri="{9D8B030D-6E8A-4147-A177-3AD203B41FA5}">
                      <a16:colId xmlns:a16="http://schemas.microsoft.com/office/drawing/2014/main" val="3639615031"/>
                    </a:ext>
                  </a:extLst>
                </a:gridCol>
                <a:gridCol w="828339">
                  <a:extLst>
                    <a:ext uri="{9D8B030D-6E8A-4147-A177-3AD203B41FA5}">
                      <a16:colId xmlns:a16="http://schemas.microsoft.com/office/drawing/2014/main" val="3359256400"/>
                    </a:ext>
                  </a:extLst>
                </a:gridCol>
                <a:gridCol w="742281">
                  <a:extLst>
                    <a:ext uri="{9D8B030D-6E8A-4147-A177-3AD203B41FA5}">
                      <a16:colId xmlns:a16="http://schemas.microsoft.com/office/drawing/2014/main" val="1693757733"/>
                    </a:ext>
                  </a:extLst>
                </a:gridCol>
              </a:tblGrid>
              <a:tr h="396641">
                <a:tc>
                  <a:txBody>
                    <a:bodyPr/>
                    <a:lstStyle/>
                    <a:p>
                      <a:pPr algn="ctr">
                        <a:spcBef>
                          <a:spcPts val="100"/>
                        </a:spcBef>
                        <a:spcAft>
                          <a:spcPts val="100"/>
                        </a:spcAft>
                      </a:pPr>
                      <a:r>
                        <a:rPr lang="en-US" sz="800" dirty="0">
                          <a:effectLst/>
                        </a:rPr>
                        <a:t>SAP Service Category</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dirty="0">
                          <a:effectLst/>
                        </a:rPr>
                        <a:t>SAP System</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a:effectLst/>
                        </a:rPr>
                        <a:t>SAP Service</a:t>
                      </a:r>
                      <a:endParaRPr lang="sr-Latn-RS" sz="80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a:effectLst/>
                        </a:rPr>
                        <a:t>SAP Module</a:t>
                      </a:r>
                      <a:endParaRPr lang="sr-Latn-RS" sz="80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a:effectLst/>
                        </a:rPr>
                        <a:t>Category</a:t>
                      </a:r>
                      <a:endParaRPr lang="sr-Latn-RS" sz="80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a:effectLst/>
                        </a:rPr>
                        <a:t>Incident Priority 1</a:t>
                      </a:r>
                      <a:endParaRPr lang="sr-Latn-RS" sz="80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a:effectLst/>
                        </a:rPr>
                        <a:t>Incident Priority 2</a:t>
                      </a:r>
                      <a:endParaRPr lang="sr-Latn-RS" sz="80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a:effectLst/>
                        </a:rPr>
                        <a:t>Incident Priority 3</a:t>
                      </a:r>
                      <a:endParaRPr lang="sr-Latn-RS" sz="80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a:effectLst/>
                        </a:rPr>
                        <a:t>Incident Priority 4</a:t>
                      </a:r>
                      <a:endParaRPr lang="sr-Latn-RS" sz="80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sr-Latn-RS" sz="800" dirty="0">
                          <a:effectLst/>
                        </a:rPr>
                        <a:t>Agreed service time</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extLst>
                  <a:ext uri="{0D108BD9-81ED-4DB2-BD59-A6C34878D82A}">
                    <a16:rowId xmlns:a16="http://schemas.microsoft.com/office/drawing/2014/main" val="3732574253"/>
                  </a:ext>
                </a:extLst>
              </a:tr>
              <a:tr h="198320">
                <a:tc rowSpan="4">
                  <a:txBody>
                    <a:bodyPr/>
                    <a:lstStyle/>
                    <a:p>
                      <a:pPr>
                        <a:spcBef>
                          <a:spcPts val="100"/>
                        </a:spcBef>
                        <a:spcAft>
                          <a:spcPts val="100"/>
                        </a:spcAft>
                      </a:pPr>
                      <a:r>
                        <a:rPr lang="sr-Latn-RS" sz="800" dirty="0">
                          <a:effectLst/>
                        </a:rPr>
                        <a:t>SRM</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rowSpan="4">
                  <a:txBody>
                    <a:bodyPr/>
                    <a:lstStyle/>
                    <a:p>
                      <a:pPr>
                        <a:spcBef>
                          <a:spcPts val="100"/>
                        </a:spcBef>
                        <a:spcAft>
                          <a:spcPts val="100"/>
                        </a:spcAft>
                      </a:pPr>
                      <a:r>
                        <a:rPr lang="en-US" sz="800" dirty="0">
                          <a:effectLst/>
                        </a:rPr>
                        <a:t>NIP,</a:t>
                      </a:r>
                      <a:r>
                        <a:rPr lang="sr-Latn-RS" sz="800" dirty="0">
                          <a:effectLst/>
                        </a:rPr>
                        <a:t> SRP</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spcBef>
                          <a:spcPts val="100"/>
                        </a:spcBef>
                        <a:spcAft>
                          <a:spcPts val="100"/>
                        </a:spcAft>
                      </a:pPr>
                      <a:r>
                        <a:rPr lang="sr-Latn-RS" sz="800" dirty="0">
                          <a:effectLst/>
                          <a:latin typeface="+mn-lt"/>
                          <a:ea typeface="+mn-ea"/>
                          <a:cs typeface="+mn-cs"/>
                        </a:rPr>
                        <a:t>SRM</a:t>
                      </a:r>
                      <a:r>
                        <a:rPr lang="sr-Latn-RS" sz="800" baseline="0" dirty="0">
                          <a:effectLst/>
                          <a:latin typeface="+mn-lt"/>
                          <a:ea typeface="+mn-ea"/>
                          <a:cs typeface="+mn-cs"/>
                        </a:rPr>
                        <a:t> </a:t>
                      </a:r>
                      <a:r>
                        <a:rPr lang="sr-Latn-RS" sz="800" baseline="0" dirty="0" err="1">
                          <a:effectLst/>
                          <a:latin typeface="+mn-lt"/>
                          <a:ea typeface="+mn-ea"/>
                          <a:cs typeface="+mn-cs"/>
                        </a:rPr>
                        <a:t>procurement</a:t>
                      </a:r>
                      <a:r>
                        <a:rPr lang="sr-Latn-RS" sz="800" baseline="0" dirty="0">
                          <a:effectLst/>
                          <a:latin typeface="+mn-lt"/>
                          <a:ea typeface="+mn-ea"/>
                          <a:cs typeface="+mn-cs"/>
                        </a:rPr>
                        <a:t> – portal </a:t>
                      </a:r>
                      <a:r>
                        <a:rPr lang="sr-Latn-RS" sz="800" baseline="0" dirty="0" err="1">
                          <a:effectLst/>
                          <a:latin typeface="+mn-lt"/>
                          <a:ea typeface="+mn-ea"/>
                          <a:cs typeface="+mn-cs"/>
                        </a:rPr>
                        <a:t>for</a:t>
                      </a:r>
                      <a:r>
                        <a:rPr lang="sr-Latn-RS" sz="800" baseline="0" dirty="0">
                          <a:effectLst/>
                          <a:latin typeface="+mn-lt"/>
                          <a:ea typeface="+mn-ea"/>
                          <a:cs typeface="+mn-cs"/>
                        </a:rPr>
                        <a:t> </a:t>
                      </a:r>
                      <a:r>
                        <a:rPr lang="sr-Latn-RS" sz="800" baseline="0" dirty="0" err="1">
                          <a:effectLst/>
                          <a:latin typeface="+mn-lt"/>
                          <a:ea typeface="+mn-ea"/>
                          <a:cs typeface="+mn-cs"/>
                        </a:rPr>
                        <a:t>vendors</a:t>
                      </a:r>
                      <a:r>
                        <a:rPr lang="sr-Latn-RS" sz="800" baseline="0" dirty="0">
                          <a:effectLst/>
                          <a:latin typeface="+mn-lt"/>
                          <a:ea typeface="+mn-ea"/>
                          <a:cs typeface="+mn-cs"/>
                        </a:rPr>
                        <a:t> (</a:t>
                      </a:r>
                      <a:r>
                        <a:rPr lang="sr-Latn-RS" sz="800" baseline="0" dirty="0" err="1">
                          <a:effectLst/>
                          <a:latin typeface="+mn-lt"/>
                          <a:ea typeface="+mn-ea"/>
                          <a:cs typeface="+mn-cs"/>
                        </a:rPr>
                        <a:t>including</a:t>
                      </a:r>
                      <a:r>
                        <a:rPr lang="sr-Latn-RS" sz="800" baseline="0" dirty="0">
                          <a:effectLst/>
                          <a:latin typeface="+mn-lt"/>
                          <a:ea typeface="+mn-ea"/>
                          <a:cs typeface="+mn-cs"/>
                        </a:rPr>
                        <a:t> JAVA </a:t>
                      </a:r>
                      <a:r>
                        <a:rPr lang="sr-Latn-RS" sz="800" baseline="0" dirty="0" err="1">
                          <a:effectLst/>
                          <a:latin typeface="+mn-lt"/>
                          <a:ea typeface="+mn-ea"/>
                          <a:cs typeface="+mn-cs"/>
                        </a:rPr>
                        <a:t>developments</a:t>
                      </a:r>
                      <a:r>
                        <a:rPr lang="sr-Latn-RS" sz="800" baseline="0" dirty="0">
                          <a:effectLst/>
                          <a:latin typeface="+mn-lt"/>
                          <a:ea typeface="+mn-ea"/>
                          <a:cs typeface="+mn-cs"/>
                        </a:rPr>
                        <a:t>)</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spcBef>
                          <a:spcPts val="100"/>
                        </a:spcBef>
                        <a:spcAft>
                          <a:spcPts val="100"/>
                        </a:spcAft>
                      </a:pPr>
                      <a:r>
                        <a:rPr lang="sr-Latn-RS" sz="800" dirty="0" err="1">
                          <a:effectLst/>
                        </a:rPr>
                        <a:t>cSRM</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rowSpan="2">
                  <a:txBody>
                    <a:bodyPr/>
                    <a:lstStyle/>
                    <a:p>
                      <a:pPr algn="ctr">
                        <a:spcBef>
                          <a:spcPts val="100"/>
                        </a:spcBef>
                        <a:spcAft>
                          <a:spcPts val="100"/>
                        </a:spcAft>
                      </a:pPr>
                      <a:r>
                        <a:rPr lang="en-US" sz="800" dirty="0">
                          <a:effectLst/>
                        </a:rPr>
                        <a:t>GOLD</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rowSpan="2">
                  <a:txBody>
                    <a:bodyPr/>
                    <a:lstStyle/>
                    <a:p>
                      <a:pPr algn="ctr">
                        <a:spcBef>
                          <a:spcPts val="100"/>
                        </a:spcBef>
                        <a:spcAft>
                          <a:spcPts val="100"/>
                        </a:spcAft>
                      </a:pPr>
                      <a:br>
                        <a:rPr lang="de-DE" sz="800" dirty="0">
                          <a:effectLst/>
                        </a:rPr>
                      </a:br>
                      <a:r>
                        <a:rPr lang="de-DE" sz="800" dirty="0">
                          <a:effectLst/>
                        </a:rPr>
                        <a:t>WRT=4H;</a:t>
                      </a:r>
                      <a:br>
                        <a:rPr lang="de-DE" sz="800" dirty="0">
                          <a:effectLst/>
                        </a:rPr>
                      </a:br>
                      <a:r>
                        <a:rPr lang="de-DE" sz="800" dirty="0">
                          <a:effectLst/>
                        </a:rPr>
                        <a:t>FRT=16H</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rowSpan="2" gridSpan="2">
                  <a:txBody>
                    <a:bodyPr/>
                    <a:lstStyle/>
                    <a:p>
                      <a:pPr algn="ctr">
                        <a:spcBef>
                          <a:spcPts val="100"/>
                        </a:spcBef>
                        <a:spcAft>
                          <a:spcPts val="100"/>
                        </a:spcAft>
                      </a:pPr>
                      <a:br>
                        <a:rPr lang="de-DE" sz="800" dirty="0">
                          <a:effectLst/>
                        </a:rPr>
                      </a:br>
                      <a:r>
                        <a:rPr lang="de-DE" sz="800" dirty="0">
                          <a:effectLst/>
                        </a:rPr>
                        <a:t>WRT=8H;</a:t>
                      </a:r>
                      <a:br>
                        <a:rPr lang="de-DE" sz="800" dirty="0">
                          <a:effectLst/>
                        </a:rPr>
                      </a:br>
                      <a:r>
                        <a:rPr lang="de-DE" sz="800" dirty="0">
                          <a:effectLst/>
                        </a:rPr>
                        <a:t>FRT=24H</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rowSpan="2" hMerge="1">
                  <a:txBody>
                    <a:bodyPr/>
                    <a:lstStyle/>
                    <a:p>
                      <a:endParaRPr lang="sr-Latn-RS"/>
                    </a:p>
                  </a:txBody>
                  <a:tcPr/>
                </a:tc>
                <a:tc rowSpan="2">
                  <a:txBody>
                    <a:bodyPr/>
                    <a:lstStyle/>
                    <a:p>
                      <a:pPr>
                        <a:spcBef>
                          <a:spcPts val="100"/>
                        </a:spcBef>
                        <a:spcAft>
                          <a:spcPts val="100"/>
                        </a:spcAft>
                      </a:pPr>
                      <a:br>
                        <a:rPr lang="de-DE" sz="800" dirty="0">
                          <a:effectLst/>
                        </a:rPr>
                      </a:br>
                      <a:r>
                        <a:rPr lang="de-DE" sz="800" dirty="0">
                          <a:effectLst/>
                        </a:rPr>
                        <a:t>WRT=24H;</a:t>
                      </a:r>
                      <a:br>
                        <a:rPr lang="de-DE" sz="800" dirty="0">
                          <a:effectLst/>
                        </a:rPr>
                      </a:br>
                      <a:r>
                        <a:rPr lang="de-DE" sz="800" dirty="0">
                          <a:effectLst/>
                        </a:rPr>
                        <a:t>FRT=5D</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rowSpan="2">
                  <a:txBody>
                    <a:bodyPr/>
                    <a:lstStyle/>
                    <a:p>
                      <a:pPr marL="0" marR="0" lvl="0" indent="0" algn="ctr" defTabSz="914400" rtl="0" eaLnBrk="1" fontAlgn="auto" latinLnBrk="0" hangingPunct="1">
                        <a:lnSpc>
                          <a:spcPct val="100000"/>
                        </a:lnSpc>
                        <a:spcBef>
                          <a:spcPts val="100"/>
                        </a:spcBef>
                        <a:spcAft>
                          <a:spcPts val="100"/>
                        </a:spcAft>
                        <a:buClrTx/>
                        <a:buSzTx/>
                        <a:buFontTx/>
                        <a:buNone/>
                        <a:tabLst/>
                        <a:defRPr/>
                      </a:pPr>
                      <a:r>
                        <a:rPr lang="en-US" sz="800" noProof="0" dirty="0"/>
                        <a:t>Standard</a:t>
                      </a:r>
                      <a:r>
                        <a:rPr lang="en-US" sz="800" baseline="0" noProof="0" dirty="0"/>
                        <a:t> Operations Time (0</a:t>
                      </a:r>
                      <a:r>
                        <a:rPr lang="sr-Latn-RS" sz="800" baseline="0" noProof="0" dirty="0"/>
                        <a:t>8:00</a:t>
                      </a:r>
                      <a:r>
                        <a:rPr lang="en-US" sz="800" baseline="0" noProof="0" dirty="0"/>
                        <a:t> -</a:t>
                      </a:r>
                      <a:r>
                        <a:rPr lang="sr-Latn-RS" sz="800" baseline="0" noProof="0" dirty="0"/>
                        <a:t>17</a:t>
                      </a:r>
                      <a:r>
                        <a:rPr lang="en-US" sz="800" baseline="0" noProof="0" dirty="0"/>
                        <a:t>:</a:t>
                      </a:r>
                      <a:r>
                        <a:rPr lang="sr-Latn-RS" sz="800" baseline="0" noProof="0" dirty="0"/>
                        <a:t>00</a:t>
                      </a:r>
                      <a:r>
                        <a:rPr lang="en-US" sz="800" baseline="0" noProof="0" dirty="0"/>
                        <a:t> Monday-Friday</a:t>
                      </a:r>
                      <a:r>
                        <a:rPr lang="sr-Latn-RS" sz="800" baseline="0" noProof="0" dirty="0"/>
                        <a:t>)</a:t>
                      </a:r>
                      <a:endParaRPr lang="en-US" sz="800" noProof="0" dirty="0"/>
                    </a:p>
                    <a:p>
                      <a:pPr algn="ctr">
                        <a:spcBef>
                          <a:spcPts val="100"/>
                        </a:spcBef>
                        <a:spcAft>
                          <a:spcPts val="100"/>
                        </a:spcAft>
                      </a:pP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extLst>
                  <a:ext uri="{0D108BD9-81ED-4DB2-BD59-A6C34878D82A}">
                    <a16:rowId xmlns:a16="http://schemas.microsoft.com/office/drawing/2014/main" val="4130197000"/>
                  </a:ext>
                </a:extLst>
              </a:tr>
              <a:tr h="198320">
                <a:tc vMerge="1">
                  <a:txBody>
                    <a:bodyPr/>
                    <a:lstStyle/>
                    <a:p>
                      <a:endParaRPr lang="en-US"/>
                    </a:p>
                  </a:txBody>
                  <a:tcPr/>
                </a:tc>
                <a:tc vMerge="1">
                  <a:txBody>
                    <a:bodyPr/>
                    <a:lstStyle/>
                    <a:p>
                      <a:endParaRPr lang="en-US"/>
                    </a:p>
                  </a:txBody>
                  <a:tcPr/>
                </a:tc>
                <a:tc>
                  <a:txBody>
                    <a:bodyPr/>
                    <a:lstStyle/>
                    <a:p>
                      <a:pPr>
                        <a:spcBef>
                          <a:spcPts val="100"/>
                        </a:spcBef>
                        <a:spcAft>
                          <a:spcPts val="100"/>
                        </a:spcAft>
                      </a:pPr>
                      <a:r>
                        <a:rPr lang="sr-Latn-RS" sz="800" dirty="0">
                          <a:effectLst/>
                          <a:latin typeface="Calibri" panose="020F0502020204030204" pitchFamily="34" charset="0"/>
                          <a:ea typeface="SimSun" panose="02010600030101010101" pitchFamily="2" charset="-122"/>
                          <a:cs typeface="Calibri" panose="020F0502020204030204" pitchFamily="34" charset="0"/>
                        </a:rPr>
                        <a:t>SRM – </a:t>
                      </a:r>
                      <a:r>
                        <a:rPr lang="sr-Latn-RS" sz="800" dirty="0" err="1">
                          <a:effectLst/>
                          <a:latin typeface="Calibri" panose="020F0502020204030204" pitchFamily="34" charset="0"/>
                          <a:ea typeface="SimSun" panose="02010600030101010101" pitchFamily="2" charset="-122"/>
                          <a:cs typeface="Calibri" panose="020F0502020204030204" pitchFamily="34" charset="0"/>
                        </a:rPr>
                        <a:t>workflows</a:t>
                      </a:r>
                      <a:r>
                        <a:rPr lang="sr-Latn-RS" sz="800" dirty="0">
                          <a:effectLst/>
                          <a:latin typeface="Calibri" panose="020F0502020204030204" pitchFamily="34" charset="0"/>
                          <a:ea typeface="SimSun" panose="02010600030101010101" pitchFamily="2" charset="-122"/>
                          <a:cs typeface="Calibri" panose="020F0502020204030204" pitchFamily="34" charset="0"/>
                        </a:rPr>
                        <a:t> (</a:t>
                      </a:r>
                      <a:r>
                        <a:rPr lang="sr-Latn-RS" sz="800" dirty="0" err="1">
                          <a:effectLst/>
                          <a:latin typeface="Calibri" panose="020F0502020204030204" pitchFamily="34" charset="0"/>
                          <a:ea typeface="SimSun" panose="02010600030101010101" pitchFamily="2" charset="-122"/>
                          <a:cs typeface="Calibri" panose="020F0502020204030204" pitchFamily="34" charset="0"/>
                        </a:rPr>
                        <a:t>including</a:t>
                      </a:r>
                      <a:r>
                        <a:rPr lang="sr-Latn-RS" sz="800" dirty="0">
                          <a:effectLst/>
                          <a:latin typeface="Calibri" panose="020F0502020204030204" pitchFamily="34" charset="0"/>
                          <a:ea typeface="SimSun" panose="02010600030101010101" pitchFamily="2" charset="-122"/>
                          <a:cs typeface="Calibri" panose="020F0502020204030204" pitchFamily="34" charset="0"/>
                        </a:rPr>
                        <a:t> ABAP/JAVA</a:t>
                      </a:r>
                      <a:r>
                        <a:rPr lang="sr-Latn-RS" sz="800" baseline="0" dirty="0">
                          <a:effectLst/>
                          <a:latin typeface="Calibri" panose="020F0502020204030204" pitchFamily="34" charset="0"/>
                          <a:ea typeface="SimSun" panose="02010600030101010101" pitchFamily="2" charset="-122"/>
                          <a:cs typeface="Calibri" panose="020F0502020204030204" pitchFamily="34" charset="0"/>
                        </a:rPr>
                        <a:t> </a:t>
                      </a:r>
                      <a:r>
                        <a:rPr lang="sr-Latn-RS" sz="800" baseline="0" dirty="0" err="1">
                          <a:effectLst/>
                          <a:latin typeface="Calibri" panose="020F0502020204030204" pitchFamily="34" charset="0"/>
                          <a:ea typeface="SimSun" panose="02010600030101010101" pitchFamily="2" charset="-122"/>
                          <a:cs typeface="Calibri" panose="020F0502020204030204" pitchFamily="34" charset="0"/>
                        </a:rPr>
                        <a:t>developments</a:t>
                      </a:r>
                      <a:r>
                        <a:rPr lang="sr-Latn-RS" sz="800" dirty="0">
                          <a:effectLst/>
                          <a:latin typeface="Calibri" panose="020F0502020204030204" pitchFamily="34" charset="0"/>
                          <a:ea typeface="SimSun" panose="02010600030101010101" pitchFamily="2" charset="-122"/>
                          <a:cs typeface="Calibri" panose="020F0502020204030204" pitchFamily="34" charset="0"/>
                        </a:rPr>
                        <a:t>)</a:t>
                      </a:r>
                    </a:p>
                  </a:txBody>
                  <a:tcPr marL="18543" marR="18543" marT="0" marB="0" anchor="ctr"/>
                </a:tc>
                <a:tc>
                  <a:txBody>
                    <a:bodyPr/>
                    <a:lstStyle/>
                    <a:p>
                      <a:pPr>
                        <a:spcBef>
                          <a:spcPts val="100"/>
                        </a:spcBef>
                        <a:spcAft>
                          <a:spcPts val="100"/>
                        </a:spcAft>
                      </a:pPr>
                      <a:r>
                        <a:rPr lang="en-US" sz="800" dirty="0">
                          <a:effectLst/>
                        </a:rPr>
                        <a:t>MM</a:t>
                      </a:r>
                      <a:r>
                        <a:rPr lang="sr-Latn-RS" sz="800" baseline="0" dirty="0">
                          <a:effectLst/>
                        </a:rPr>
                        <a:t> </a:t>
                      </a:r>
                      <a:r>
                        <a:rPr lang="sr-Latn-RS" sz="800" baseline="0" dirty="0" err="1">
                          <a:effectLst/>
                        </a:rPr>
                        <a:t>and</a:t>
                      </a:r>
                      <a:r>
                        <a:rPr lang="sr-Latn-RS" sz="800" baseline="0" dirty="0">
                          <a:effectLst/>
                        </a:rPr>
                        <a:t> </a:t>
                      </a:r>
                      <a:r>
                        <a:rPr lang="sr-Latn-RS" sz="800" dirty="0" err="1">
                          <a:effectLst/>
                        </a:rPr>
                        <a:t>cSRM</a:t>
                      </a:r>
                      <a:r>
                        <a:rPr lang="sr-Latn-RS" sz="800" dirty="0">
                          <a:effectLst/>
                        </a:rPr>
                        <a:t> </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vMerge="1">
                  <a:txBody>
                    <a:bodyPr/>
                    <a:lstStyle/>
                    <a:p>
                      <a:pPr>
                        <a:spcBef>
                          <a:spcPts val="100"/>
                        </a:spcBef>
                        <a:spcAft>
                          <a:spcPts val="100"/>
                        </a:spcAft>
                      </a:pP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vMerge="1">
                  <a:txBody>
                    <a:bodyPr/>
                    <a:lstStyle/>
                    <a:p>
                      <a:pPr>
                        <a:spcBef>
                          <a:spcPts val="100"/>
                        </a:spcBef>
                        <a:spcAft>
                          <a:spcPts val="100"/>
                        </a:spcAft>
                      </a:pP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gridSpan="2" vMerge="1">
                  <a:txBody>
                    <a:bodyPr/>
                    <a:lstStyle/>
                    <a:p>
                      <a:pPr algn="ctr">
                        <a:spcBef>
                          <a:spcPts val="100"/>
                        </a:spcBef>
                        <a:spcAft>
                          <a:spcPts val="100"/>
                        </a:spcAft>
                      </a:pP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hMerge="1" vMerge="1">
                  <a:txBody>
                    <a:bodyPr/>
                    <a:lstStyle/>
                    <a:p>
                      <a:endParaRPr lang="en-US"/>
                    </a:p>
                  </a:txBody>
                  <a:tcPr/>
                </a:tc>
                <a:tc vMerge="1">
                  <a:txBody>
                    <a:bodyPr/>
                    <a:lstStyle/>
                    <a:p>
                      <a:pPr>
                        <a:spcBef>
                          <a:spcPts val="100"/>
                        </a:spcBef>
                        <a:spcAft>
                          <a:spcPts val="100"/>
                        </a:spcAft>
                      </a:pP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vMerge="1">
                  <a:txBody>
                    <a:bodyPr/>
                    <a:lstStyle/>
                    <a:p>
                      <a:pPr>
                        <a:spcBef>
                          <a:spcPts val="100"/>
                        </a:spcBef>
                        <a:spcAft>
                          <a:spcPts val="100"/>
                        </a:spcAft>
                      </a:pP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extLst>
                  <a:ext uri="{0D108BD9-81ED-4DB2-BD59-A6C34878D82A}">
                    <a16:rowId xmlns:a16="http://schemas.microsoft.com/office/drawing/2014/main" val="1859943376"/>
                  </a:ext>
                </a:extLst>
              </a:tr>
              <a:tr h="396641">
                <a:tc vMerge="1">
                  <a:txBody>
                    <a:bodyPr/>
                    <a:lstStyle/>
                    <a:p>
                      <a:endParaRPr lang="sr-Latn-RS"/>
                    </a:p>
                  </a:txBody>
                  <a:tcPr/>
                </a:tc>
                <a:tc vMerge="1">
                  <a:txBody>
                    <a:bodyPr/>
                    <a:lstStyle/>
                    <a:p>
                      <a:endParaRPr lang="sr-Latn-RS"/>
                    </a:p>
                  </a:txBody>
                  <a:tcPr/>
                </a:tc>
                <a:tc>
                  <a:txBody>
                    <a:bodyPr/>
                    <a:lstStyle/>
                    <a:p>
                      <a:pPr>
                        <a:spcBef>
                          <a:spcPts val="100"/>
                        </a:spcBef>
                        <a:spcAft>
                          <a:spcPts val="100"/>
                        </a:spcAft>
                      </a:pPr>
                      <a:r>
                        <a:rPr lang="sr-Latn-RS" sz="800" dirty="0">
                          <a:effectLst/>
                        </a:rPr>
                        <a:t>SRM </a:t>
                      </a:r>
                      <a:r>
                        <a:rPr lang="sr-Latn-RS" sz="800" dirty="0" err="1">
                          <a:effectLst/>
                        </a:rPr>
                        <a:t>procurement</a:t>
                      </a:r>
                      <a:r>
                        <a:rPr lang="sr-Latn-RS" sz="800" dirty="0">
                          <a:effectLst/>
                        </a:rPr>
                        <a:t> – </a:t>
                      </a:r>
                      <a:r>
                        <a:rPr lang="sr-Latn-RS" sz="800" dirty="0" err="1">
                          <a:effectLst/>
                        </a:rPr>
                        <a:t>purchasing</a:t>
                      </a:r>
                      <a:r>
                        <a:rPr lang="sr-Latn-RS" sz="800" dirty="0">
                          <a:effectLst/>
                        </a:rPr>
                        <a:t> </a:t>
                      </a:r>
                      <a:r>
                        <a:rPr lang="sr-Latn-RS" sz="800" dirty="0" err="1">
                          <a:effectLst/>
                        </a:rPr>
                        <a:t>process</a:t>
                      </a:r>
                      <a:r>
                        <a:rPr lang="sr-Latn-RS" sz="800" dirty="0">
                          <a:effectLst/>
                        </a:rPr>
                        <a:t> (</a:t>
                      </a:r>
                      <a:r>
                        <a:rPr lang="sr-Latn-RS" sz="800" dirty="0" err="1">
                          <a:effectLst/>
                        </a:rPr>
                        <a:t>including</a:t>
                      </a:r>
                      <a:r>
                        <a:rPr lang="sr-Latn-RS" sz="800" dirty="0">
                          <a:effectLst/>
                        </a:rPr>
                        <a:t> ABAP)</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marL="0" marR="0" lvl="0" indent="0" algn="l" defTabSz="914400" rtl="0" eaLnBrk="1" fontAlgn="auto" latinLnBrk="0" hangingPunct="1">
                        <a:lnSpc>
                          <a:spcPct val="100000"/>
                        </a:lnSpc>
                        <a:spcBef>
                          <a:spcPts val="100"/>
                        </a:spcBef>
                        <a:spcAft>
                          <a:spcPts val="100"/>
                        </a:spcAft>
                        <a:buClrTx/>
                        <a:buSzTx/>
                        <a:buFontTx/>
                        <a:buNone/>
                        <a:tabLst/>
                        <a:defRPr/>
                      </a:pPr>
                      <a:r>
                        <a:rPr lang="en-US" sz="800" dirty="0">
                          <a:effectLst/>
                        </a:rPr>
                        <a:t>MM</a:t>
                      </a:r>
                      <a:r>
                        <a:rPr lang="sr-Latn-RS" sz="800" baseline="0" dirty="0">
                          <a:effectLst/>
                        </a:rPr>
                        <a:t> </a:t>
                      </a:r>
                      <a:r>
                        <a:rPr lang="sr-Latn-RS" sz="800" baseline="0" dirty="0" err="1">
                          <a:effectLst/>
                        </a:rPr>
                        <a:t>and</a:t>
                      </a:r>
                      <a:r>
                        <a:rPr lang="sr-Latn-RS" sz="800" baseline="0" dirty="0">
                          <a:effectLst/>
                        </a:rPr>
                        <a:t> </a:t>
                      </a:r>
                      <a:r>
                        <a:rPr lang="sr-Latn-RS" sz="800" dirty="0" err="1">
                          <a:effectLst/>
                        </a:rPr>
                        <a:t>cSRM</a:t>
                      </a:r>
                      <a:r>
                        <a:rPr lang="sr-Latn-RS" sz="800" dirty="0">
                          <a:effectLst/>
                        </a:rPr>
                        <a:t> on NIP</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dirty="0">
                          <a:effectLst/>
                        </a:rPr>
                        <a:t>SILVER</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de-DE" sz="800" dirty="0">
                          <a:effectLst/>
                        </a:rPr>
                        <a:t>WRT=8H ;</a:t>
                      </a:r>
                      <a:br>
                        <a:rPr lang="de-DE" sz="800" dirty="0">
                          <a:effectLst/>
                        </a:rPr>
                      </a:br>
                      <a:r>
                        <a:rPr lang="de-DE" sz="800" dirty="0">
                          <a:effectLst/>
                        </a:rPr>
                        <a:t>FRT=24H</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gridSpan="2">
                  <a:txBody>
                    <a:bodyPr/>
                    <a:lstStyle/>
                    <a:p>
                      <a:pPr algn="ctr">
                        <a:spcBef>
                          <a:spcPts val="100"/>
                        </a:spcBef>
                        <a:spcAft>
                          <a:spcPts val="100"/>
                        </a:spcAft>
                      </a:pPr>
                      <a:r>
                        <a:rPr lang="de-DE" sz="800" dirty="0">
                          <a:effectLst/>
                        </a:rPr>
                        <a:t>WRT=12H ;</a:t>
                      </a:r>
                      <a:br>
                        <a:rPr lang="de-DE" sz="800" dirty="0">
                          <a:effectLst/>
                        </a:rPr>
                      </a:br>
                      <a:r>
                        <a:rPr lang="de-DE" sz="800" dirty="0">
                          <a:effectLst/>
                        </a:rPr>
                        <a:t>FRT=48H</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hMerge="1">
                  <a:txBody>
                    <a:bodyPr/>
                    <a:lstStyle/>
                    <a:p>
                      <a:endParaRPr lang="sr-Latn-RS"/>
                    </a:p>
                  </a:txBody>
                  <a:tcPr/>
                </a:tc>
                <a:tc>
                  <a:txBody>
                    <a:bodyPr/>
                    <a:lstStyle/>
                    <a:p>
                      <a:pPr>
                        <a:spcBef>
                          <a:spcPts val="100"/>
                        </a:spcBef>
                        <a:spcAft>
                          <a:spcPts val="100"/>
                        </a:spcAft>
                      </a:pPr>
                      <a:r>
                        <a:rPr lang="de-DE" sz="800" dirty="0">
                          <a:effectLst/>
                        </a:rPr>
                        <a:t>FRT=10D </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r>
                        <a:rPr lang="en-US" sz="800" noProof="0" dirty="0"/>
                        <a:t>Standard</a:t>
                      </a:r>
                      <a:r>
                        <a:rPr lang="en-US" sz="800" baseline="0" noProof="0" dirty="0"/>
                        <a:t> Operations Time (0</a:t>
                      </a:r>
                      <a:r>
                        <a:rPr lang="sr-Latn-RS" sz="800" baseline="0" noProof="0" dirty="0"/>
                        <a:t>8:00</a:t>
                      </a:r>
                      <a:r>
                        <a:rPr lang="en-US" sz="800" baseline="0" noProof="0" dirty="0"/>
                        <a:t> -</a:t>
                      </a:r>
                      <a:r>
                        <a:rPr lang="sr-Latn-RS" sz="800" baseline="0" noProof="0" dirty="0"/>
                        <a:t>17</a:t>
                      </a:r>
                      <a:r>
                        <a:rPr lang="en-US" sz="800" baseline="0" noProof="0" dirty="0"/>
                        <a:t>:</a:t>
                      </a:r>
                      <a:r>
                        <a:rPr lang="sr-Latn-RS" sz="800" baseline="0" noProof="0" dirty="0"/>
                        <a:t>00</a:t>
                      </a:r>
                      <a:r>
                        <a:rPr lang="en-US" sz="800" baseline="0" noProof="0" dirty="0"/>
                        <a:t> Monday-Friday</a:t>
                      </a:r>
                      <a:r>
                        <a:rPr lang="sr-Latn-RS" sz="800" baseline="0" noProof="0" dirty="0"/>
                        <a:t>)</a:t>
                      </a:r>
                      <a:endParaRPr lang="en-US" sz="800" noProof="0" dirty="0"/>
                    </a:p>
                  </a:txBody>
                  <a:tcPr marL="18543" marR="18543" marT="0" marB="0" anchor="ctr"/>
                </a:tc>
                <a:extLst>
                  <a:ext uri="{0D108BD9-81ED-4DB2-BD59-A6C34878D82A}">
                    <a16:rowId xmlns:a16="http://schemas.microsoft.com/office/drawing/2014/main" val="774325048"/>
                  </a:ext>
                </a:extLst>
              </a:tr>
              <a:tr h="594961">
                <a:tc vMerge="1">
                  <a:txBody>
                    <a:bodyPr/>
                    <a:lstStyle/>
                    <a:p>
                      <a:endParaRPr lang="sr-Latn-RS"/>
                    </a:p>
                  </a:txBody>
                  <a:tcPr/>
                </a:tc>
                <a:tc vMerge="1">
                  <a:txBody>
                    <a:bodyPr/>
                    <a:lstStyle/>
                    <a:p>
                      <a:endParaRPr lang="sr-Latn-RS"/>
                    </a:p>
                  </a:txBody>
                  <a:tcPr/>
                </a:tc>
                <a:tc>
                  <a:txBody>
                    <a:bodyPr/>
                    <a:lstStyle/>
                    <a:p>
                      <a:pPr>
                        <a:spcBef>
                          <a:spcPts val="100"/>
                        </a:spcBef>
                        <a:spcAft>
                          <a:spcPts val="100"/>
                        </a:spcAft>
                      </a:pPr>
                      <a:r>
                        <a:rPr lang="sr-Latn-RS" sz="800" dirty="0">
                          <a:effectLst/>
                        </a:rPr>
                        <a:t>SRM </a:t>
                      </a:r>
                      <a:r>
                        <a:rPr lang="sr-Latn-RS" sz="800" dirty="0" err="1">
                          <a:effectLst/>
                        </a:rPr>
                        <a:t>reporting</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marL="0" marR="0" lvl="0" indent="0" algn="l" defTabSz="914400" rtl="0" eaLnBrk="1" fontAlgn="auto" latinLnBrk="0" hangingPunct="1">
                        <a:lnSpc>
                          <a:spcPct val="100000"/>
                        </a:lnSpc>
                        <a:spcBef>
                          <a:spcPts val="100"/>
                        </a:spcBef>
                        <a:spcAft>
                          <a:spcPts val="100"/>
                        </a:spcAft>
                        <a:buClrTx/>
                        <a:buSzTx/>
                        <a:buFontTx/>
                        <a:buNone/>
                        <a:tabLst/>
                        <a:defRPr/>
                      </a:pPr>
                      <a:r>
                        <a:rPr lang="en-US" sz="800" dirty="0">
                          <a:effectLst/>
                        </a:rPr>
                        <a:t>MM</a:t>
                      </a:r>
                      <a:r>
                        <a:rPr lang="sr-Latn-RS" sz="800" baseline="0" dirty="0">
                          <a:effectLst/>
                        </a:rPr>
                        <a:t> </a:t>
                      </a:r>
                      <a:r>
                        <a:rPr lang="sr-Latn-RS" sz="800" baseline="0" dirty="0" err="1">
                          <a:effectLst/>
                        </a:rPr>
                        <a:t>and</a:t>
                      </a:r>
                      <a:r>
                        <a:rPr lang="sr-Latn-RS" sz="800" baseline="0" dirty="0">
                          <a:effectLst/>
                        </a:rPr>
                        <a:t> </a:t>
                      </a:r>
                      <a:r>
                        <a:rPr lang="sr-Latn-RS" sz="800" dirty="0" err="1">
                          <a:effectLst/>
                        </a:rPr>
                        <a:t>cSRM</a:t>
                      </a:r>
                      <a:r>
                        <a:rPr lang="sr-Latn-RS" sz="800" dirty="0">
                          <a:effectLst/>
                        </a:rPr>
                        <a:t> on NIP</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p>
                      <a:pPr>
                        <a:spcBef>
                          <a:spcPts val="100"/>
                        </a:spcBef>
                        <a:spcAft>
                          <a:spcPts val="100"/>
                        </a:spcAft>
                      </a:pP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r>
                        <a:rPr lang="en-US" sz="800" dirty="0">
                          <a:effectLst/>
                        </a:rPr>
                        <a:t>BRONZE</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spcBef>
                          <a:spcPts val="100"/>
                        </a:spcBef>
                        <a:spcAft>
                          <a:spcPts val="100"/>
                        </a:spcAft>
                      </a:pPr>
                      <a:br>
                        <a:rPr lang="de-DE" sz="800" dirty="0">
                          <a:effectLst/>
                        </a:rPr>
                      </a:br>
                      <a:r>
                        <a:rPr lang="de-DE" sz="800" dirty="0">
                          <a:effectLst/>
                        </a:rPr>
                        <a:t>WRT=12H;</a:t>
                      </a:r>
                      <a:br>
                        <a:rPr lang="de-DE" sz="800" dirty="0">
                          <a:effectLst/>
                        </a:rPr>
                      </a:br>
                      <a:r>
                        <a:rPr lang="de-DE" sz="800" dirty="0">
                          <a:effectLst/>
                        </a:rPr>
                        <a:t>FRT=32H</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gridSpan="2">
                  <a:txBody>
                    <a:bodyPr/>
                    <a:lstStyle/>
                    <a:p>
                      <a:pPr algn="ctr">
                        <a:spcBef>
                          <a:spcPts val="100"/>
                        </a:spcBef>
                        <a:spcAft>
                          <a:spcPts val="100"/>
                        </a:spcAft>
                      </a:pPr>
                      <a:br>
                        <a:rPr lang="de-DE" sz="800" dirty="0">
                          <a:effectLst/>
                        </a:rPr>
                      </a:br>
                      <a:r>
                        <a:rPr lang="de-DE" sz="800" dirty="0">
                          <a:effectLst/>
                        </a:rPr>
                        <a:t>WRT=16H;</a:t>
                      </a:r>
                      <a:br>
                        <a:rPr lang="de-DE" sz="800" dirty="0">
                          <a:effectLst/>
                        </a:rPr>
                      </a:br>
                      <a:r>
                        <a:rPr lang="de-DE" sz="800" dirty="0">
                          <a:effectLst/>
                        </a:rPr>
                        <a:t>FRT=60H</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hMerge="1">
                  <a:txBody>
                    <a:bodyPr/>
                    <a:lstStyle/>
                    <a:p>
                      <a:endParaRPr lang="sr-Latn-RS"/>
                    </a:p>
                  </a:txBody>
                  <a:tcPr/>
                </a:tc>
                <a:tc>
                  <a:txBody>
                    <a:bodyPr/>
                    <a:lstStyle/>
                    <a:p>
                      <a:pPr marL="0" marR="0" lvl="0" indent="0" algn="l" defTabSz="914400" rtl="0" eaLnBrk="1" fontAlgn="auto" latinLnBrk="0" hangingPunct="1">
                        <a:lnSpc>
                          <a:spcPct val="100000"/>
                        </a:lnSpc>
                        <a:spcBef>
                          <a:spcPts val="100"/>
                        </a:spcBef>
                        <a:spcAft>
                          <a:spcPts val="100"/>
                        </a:spcAft>
                        <a:buClrTx/>
                        <a:buSzTx/>
                        <a:buFontTx/>
                        <a:buNone/>
                        <a:tabLst/>
                        <a:defRPr/>
                      </a:pPr>
                      <a:r>
                        <a:rPr lang="de-DE" sz="800" dirty="0">
                          <a:effectLst/>
                        </a:rPr>
                        <a:t>FRT=1</a:t>
                      </a:r>
                      <a:r>
                        <a:rPr lang="sr-Latn-RS" sz="800" dirty="0">
                          <a:effectLst/>
                        </a:rPr>
                        <a:t>4</a:t>
                      </a:r>
                      <a:r>
                        <a:rPr lang="de-DE" sz="800" dirty="0">
                          <a:effectLst/>
                        </a:rPr>
                        <a:t>D </a:t>
                      </a: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p>
                      <a:pPr>
                        <a:spcBef>
                          <a:spcPts val="100"/>
                        </a:spcBef>
                        <a:spcAft>
                          <a:spcPts val="100"/>
                        </a:spcAft>
                      </a:pPr>
                      <a:endParaRPr lang="sr-Latn-RS" sz="800" dirty="0">
                        <a:effectLst/>
                        <a:latin typeface="Calibri" panose="020F0502020204030204" pitchFamily="34" charset="0"/>
                        <a:ea typeface="SimSun" panose="02010600030101010101" pitchFamily="2" charset="-122"/>
                        <a:cs typeface="Calibri" panose="020F0502020204030204" pitchFamily="34" charset="0"/>
                      </a:endParaRPr>
                    </a:p>
                  </a:txBody>
                  <a:tcPr marL="18543" marR="18543" marT="0" marB="0" anchor="ctr"/>
                </a:tc>
                <a:tc>
                  <a:txBody>
                    <a:bodyPr/>
                    <a:lstStyle/>
                    <a:p>
                      <a:pPr algn="ctr"/>
                      <a:r>
                        <a:rPr lang="en-US" sz="800" noProof="0" dirty="0"/>
                        <a:t>Standard</a:t>
                      </a:r>
                      <a:r>
                        <a:rPr lang="en-US" sz="800" baseline="0" noProof="0" dirty="0"/>
                        <a:t> Operations Time (0</a:t>
                      </a:r>
                      <a:r>
                        <a:rPr lang="sr-Latn-RS" sz="800" baseline="0" noProof="0" dirty="0"/>
                        <a:t>8:00</a:t>
                      </a:r>
                      <a:r>
                        <a:rPr lang="en-US" sz="800" baseline="0" noProof="0" dirty="0"/>
                        <a:t> -</a:t>
                      </a:r>
                      <a:r>
                        <a:rPr lang="sr-Latn-RS" sz="800" baseline="0" noProof="0" dirty="0"/>
                        <a:t>17</a:t>
                      </a:r>
                      <a:r>
                        <a:rPr lang="en-US" sz="800" baseline="0" noProof="0" dirty="0"/>
                        <a:t>:</a:t>
                      </a:r>
                      <a:r>
                        <a:rPr lang="sr-Latn-RS" sz="800" baseline="0" noProof="0" dirty="0"/>
                        <a:t>00</a:t>
                      </a:r>
                      <a:r>
                        <a:rPr lang="en-US" sz="800" baseline="0" noProof="0" dirty="0"/>
                        <a:t> Monday-Friday</a:t>
                      </a:r>
                      <a:r>
                        <a:rPr lang="sr-Latn-RS" sz="800" baseline="0" noProof="0" dirty="0"/>
                        <a:t>)</a:t>
                      </a:r>
                      <a:endParaRPr lang="en-US" sz="800" noProof="0" dirty="0"/>
                    </a:p>
                  </a:txBody>
                  <a:tcPr marL="18543" marR="18543" marT="0" marB="0" anchor="ctr"/>
                </a:tc>
                <a:extLst>
                  <a:ext uri="{0D108BD9-81ED-4DB2-BD59-A6C34878D82A}">
                    <a16:rowId xmlns:a16="http://schemas.microsoft.com/office/drawing/2014/main" val="3961311425"/>
                  </a:ext>
                </a:extLst>
              </a:tr>
            </a:tbl>
          </a:graphicData>
        </a:graphic>
      </p:graphicFrame>
      <p:sp>
        <p:nvSpPr>
          <p:cNvPr id="5" name="Rectangle 1"/>
          <p:cNvSpPr>
            <a:spLocks noChangeArrowheads="1"/>
          </p:cNvSpPr>
          <p:nvPr/>
        </p:nvSpPr>
        <p:spPr bwMode="auto">
          <a:xfrm>
            <a:off x="3624310" y="941771"/>
            <a:ext cx="2856522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sr-Latn-RS" altLang="sr-Latn-RS" sz="1800" b="0" i="0" u="none" strike="noStrike" cap="none" normalizeH="0" baseline="0">
                <a:ln>
                  <a:noFill/>
                </a:ln>
                <a:solidFill>
                  <a:schemeClr val="tx1"/>
                </a:solidFill>
                <a:effectLst/>
                <a:latin typeface="Arial" panose="020B0604020202020204" pitchFamily="34" charset="0"/>
              </a:rPr>
            </a:br>
            <a:endParaRPr kumimoji="0" lang="sr-Latn-RS" altLang="sr-Latn-R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210832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9834</TotalTime>
  <Words>2268</Words>
  <Application>Microsoft Office PowerPoint</Application>
  <PresentationFormat>Widescreen</PresentationFormat>
  <Paragraphs>232</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PMingLiU</vt:lpstr>
      <vt:lpstr>SimSun</vt:lpstr>
      <vt:lpstr>Arial</vt:lpstr>
      <vt:lpstr>Calibri</vt:lpstr>
      <vt:lpstr>Calibri Light</vt:lpstr>
      <vt:lpstr>Times New Roman</vt:lpstr>
      <vt:lpstr>Verdana</vt:lpstr>
      <vt:lpstr>Office Theme</vt:lpstr>
      <vt:lpstr>Enterprise Applications Management Support</vt:lpstr>
      <vt:lpstr>Future Model of Operation SAP SRM KPIs &amp; SLAs </vt:lpstr>
      <vt:lpstr>1. IT Quality SAP SRM KPIs </vt:lpstr>
      <vt:lpstr>  1. IT Quality SAP SRM KPIs          1.1 Service management             1.1.1 Incident management response time     </vt:lpstr>
      <vt:lpstr>  1. IT Quality SAP SRM KPIs           1.1 Service management             1.1.2 Incident management resolution time     </vt:lpstr>
      <vt:lpstr>PowerPoint Presentation</vt:lpstr>
      <vt:lpstr>PowerPoint Presentation</vt:lpstr>
      <vt:lpstr>PowerPoint Presentation</vt:lpstr>
      <vt:lpstr>2 SAP SRM incidents       2.1  SAP SRM incidents  - resolution time </vt:lpstr>
      <vt:lpstr>2. SAP SRM incidents       2.2  SAP SRM incidents - priority matrix and definitions</vt:lpstr>
    </vt:vector>
  </TitlesOfParts>
  <Company>NIS A.D.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Enterprise Applications Management Support</dc:title>
  <dc:creator>Sinisa Kirsek</dc:creator>
  <cp:keywords>Klasifikacija: За интерну употребу/Restricted</cp:keywords>
  <cp:lastModifiedBy>Diana Borjan</cp:lastModifiedBy>
  <cp:revision>593</cp:revision>
  <cp:lastPrinted>2018-05-15T07:54:31Z</cp:lastPrinted>
  <dcterms:created xsi:type="dcterms:W3CDTF">2018-03-23T13:21:23Z</dcterms:created>
  <dcterms:modified xsi:type="dcterms:W3CDTF">2026-06-26T11:15:54Z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e6135669-03eb-4f27-b080-517da75f50c5</vt:lpwstr>
  </property>
  <property fmtid="{D5CDD505-2E9C-101B-9397-08002B2CF9AE}" pid="3" name="NISKlasifikacija">
    <vt:lpwstr>Za-internu-upotrebu-Restricted</vt:lpwstr>
  </property>
  <property fmtid="{D5CDD505-2E9C-101B-9397-08002B2CF9AE}" pid="4" name="Klasifikacija">
    <vt:lpwstr>Za-internu-upotrebu-Restricted</vt:lpwstr>
  </property>
</Properties>
</file>